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4" r:id="rId3"/>
    <p:sldId id="258" r:id="rId4"/>
    <p:sldId id="257" r:id="rId5"/>
    <p:sldId id="263" r:id="rId6"/>
    <p:sldId id="291" r:id="rId7"/>
    <p:sldId id="264" r:id="rId8"/>
    <p:sldId id="292" r:id="rId9"/>
    <p:sldId id="305" r:id="rId10"/>
    <p:sldId id="306" r:id="rId11"/>
    <p:sldId id="309" r:id="rId12"/>
    <p:sldId id="302" r:id="rId13"/>
    <p:sldId id="303" r:id="rId14"/>
    <p:sldId id="304" r:id="rId15"/>
    <p:sldId id="321" r:id="rId16"/>
    <p:sldId id="265" r:id="rId17"/>
    <p:sldId id="318" r:id="rId18"/>
    <p:sldId id="310" r:id="rId19"/>
    <p:sldId id="293" r:id="rId20"/>
    <p:sldId id="259" r:id="rId21"/>
    <p:sldId id="268" r:id="rId22"/>
    <p:sldId id="266" r:id="rId23"/>
    <p:sldId id="322" r:id="rId24"/>
    <p:sldId id="262" r:id="rId25"/>
    <p:sldId id="307" r:id="rId26"/>
    <p:sldId id="269" r:id="rId27"/>
    <p:sldId id="319" r:id="rId28"/>
    <p:sldId id="270" r:id="rId29"/>
    <p:sldId id="271" r:id="rId30"/>
    <p:sldId id="294" r:id="rId31"/>
    <p:sldId id="313" r:id="rId32"/>
    <p:sldId id="295" r:id="rId33"/>
    <p:sldId id="311" r:id="rId34"/>
    <p:sldId id="296" r:id="rId35"/>
    <p:sldId id="280" r:id="rId36"/>
    <p:sldId id="284" r:id="rId37"/>
    <p:sldId id="272" r:id="rId38"/>
    <p:sldId id="297" r:id="rId39"/>
    <p:sldId id="312" r:id="rId40"/>
    <p:sldId id="282" r:id="rId41"/>
    <p:sldId id="276" r:id="rId42"/>
    <p:sldId id="287" r:id="rId43"/>
    <p:sldId id="273" r:id="rId44"/>
    <p:sldId id="261" r:id="rId45"/>
    <p:sldId id="320" r:id="rId46"/>
    <p:sldId id="275" r:id="rId47"/>
    <p:sldId id="289" r:id="rId48"/>
    <p:sldId id="286" r:id="rId49"/>
    <p:sldId id="274" r:id="rId50"/>
    <p:sldId id="283" r:id="rId51"/>
    <p:sldId id="285" r:id="rId52"/>
    <p:sldId id="288" r:id="rId53"/>
    <p:sldId id="278" r:id="rId54"/>
    <p:sldId id="300" r:id="rId55"/>
    <p:sldId id="301" r:id="rId56"/>
    <p:sldId id="279" r:id="rId57"/>
    <p:sldId id="298" r:id="rId58"/>
    <p:sldId id="299" r:id="rId59"/>
    <p:sldId id="277" r:id="rId60"/>
    <p:sldId id="267" r:id="rId61"/>
    <p:sldId id="315" r:id="rId62"/>
    <p:sldId id="316" r:id="rId63"/>
    <p:sldId id="317" r:id="rId64"/>
    <p:sldId id="308" r:id="rId6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7" autoAdjust="0"/>
  </p:normalViewPr>
  <p:slideViewPr>
    <p:cSldViewPr>
      <p:cViewPr varScale="1">
        <p:scale>
          <a:sx n="84" d="100"/>
          <a:sy n="84" d="100"/>
        </p:scale>
        <p:origin x="-139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Segnaposto data 14"/>
          <p:cNvSpPr>
            <a:spLocks noGrp="1"/>
          </p:cNvSpPr>
          <p:nvPr>
            <p:ph type="dt" sz="half" idx="10"/>
          </p:nvPr>
        </p:nvSpPr>
        <p:spPr/>
        <p:txBody>
          <a:bodyPr/>
          <a:lstStyle/>
          <a:p>
            <a:fld id="{4ED9CE3C-9C30-4128-A836-37E8B1D99C42}" type="datetimeFigureOut">
              <a:rPr lang="it-IT" smtClean="0"/>
              <a:pPr/>
              <a:t>27/06/2014</a:t>
            </a:fld>
            <a:endParaRPr lang="it-IT" dirty="0"/>
          </a:p>
        </p:txBody>
      </p:sp>
      <p:sp>
        <p:nvSpPr>
          <p:cNvPr id="16" name="Segnaposto numero diapositiva 15"/>
          <p:cNvSpPr>
            <a:spLocks noGrp="1"/>
          </p:cNvSpPr>
          <p:nvPr>
            <p:ph type="sldNum" sz="quarter" idx="11"/>
          </p:nvPr>
        </p:nvSpPr>
        <p:spPr/>
        <p:txBody>
          <a:bodyPr/>
          <a:lstStyle/>
          <a:p>
            <a:fld id="{DBD649C9-4B0D-482D-B934-84A9F92E32B9}" type="slidenum">
              <a:rPr lang="it-IT" smtClean="0"/>
              <a:pPr/>
              <a:t>‹N›</a:t>
            </a:fld>
            <a:endParaRPr lang="it-IT" dirty="0"/>
          </a:p>
        </p:txBody>
      </p:sp>
      <p:sp>
        <p:nvSpPr>
          <p:cNvPr id="17" name="Segnaposto piè di pagina 16"/>
          <p:cNvSpPr>
            <a:spLocks noGrp="1"/>
          </p:cNvSpPr>
          <p:nvPr>
            <p:ph type="ftr" sz="quarter" idx="12"/>
          </p:nvPr>
        </p:nvSpPr>
        <p:spPr/>
        <p:txBody>
          <a:bodyPr/>
          <a:lstStyle/>
          <a:p>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ED9CE3C-9C30-4128-A836-37E8B1D99C42}" type="datetimeFigureOut">
              <a:rPr lang="it-IT" smtClean="0"/>
              <a:pPr/>
              <a:t>27/06/2014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BD649C9-4B0D-482D-B934-84A9F92E32B9}"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ED9CE3C-9C30-4128-A836-37E8B1D99C42}" type="datetimeFigureOut">
              <a:rPr lang="it-IT" smtClean="0"/>
              <a:pPr/>
              <a:t>27/06/2014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BD649C9-4B0D-482D-B934-84A9F92E32B9}"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4ED9CE3C-9C30-4128-A836-37E8B1D99C42}" type="datetimeFigureOut">
              <a:rPr lang="it-IT" smtClean="0"/>
              <a:pPr/>
              <a:t>27/06/2014</a:t>
            </a:fld>
            <a:endParaRPr lang="it-IT" dirty="0"/>
          </a:p>
        </p:txBody>
      </p:sp>
      <p:sp>
        <p:nvSpPr>
          <p:cNvPr id="15" name="Segnaposto numero diapositiva 14"/>
          <p:cNvSpPr>
            <a:spLocks noGrp="1"/>
          </p:cNvSpPr>
          <p:nvPr>
            <p:ph type="sldNum" sz="quarter" idx="15"/>
          </p:nvPr>
        </p:nvSpPr>
        <p:spPr/>
        <p:txBody>
          <a:bodyPr/>
          <a:lstStyle>
            <a:lvl1pPr algn="ctr">
              <a:defRPr/>
            </a:lvl1pPr>
          </a:lstStyle>
          <a:p>
            <a:fld id="{DBD649C9-4B0D-482D-B934-84A9F92E32B9}" type="slidenum">
              <a:rPr lang="it-IT" smtClean="0"/>
              <a:pPr/>
              <a:t>‹N›</a:t>
            </a:fld>
            <a:endParaRPr lang="it-IT" dirty="0"/>
          </a:p>
        </p:txBody>
      </p:sp>
      <p:sp>
        <p:nvSpPr>
          <p:cNvPr id="16" name="Segnaposto piè di pagina 15"/>
          <p:cNvSpPr>
            <a:spLocks noGrp="1"/>
          </p:cNvSpPr>
          <p:nvPr>
            <p:ph type="ftr" sz="quarter" idx="16"/>
          </p:nvPr>
        </p:nvSpPr>
        <p:spPr/>
        <p:txBody>
          <a:bodyPr/>
          <a:lstStyle/>
          <a:p>
            <a:endParaRPr lang="it-IT" dirty="0"/>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4ED9CE3C-9C30-4128-A836-37E8B1D99C42}" type="datetimeFigureOut">
              <a:rPr lang="it-IT" smtClean="0"/>
              <a:pPr/>
              <a:t>27/06/2014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BD649C9-4B0D-482D-B934-84A9F92E32B9}" type="slidenum">
              <a:rPr lang="it-IT" smtClean="0"/>
              <a:pPr/>
              <a:t>‹N›</a:t>
            </a:fld>
            <a:endParaRPr lang="it-IT" dirty="0"/>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4ED9CE3C-9C30-4128-A836-37E8B1D99C42}" type="datetimeFigureOut">
              <a:rPr lang="it-IT" smtClean="0"/>
              <a:pPr/>
              <a:t>27/06/2014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BD649C9-4B0D-482D-B934-84A9F92E32B9}" type="slidenum">
              <a:rPr lang="it-IT" smtClean="0"/>
              <a:pPr/>
              <a:t>‹N›</a:t>
            </a:fld>
            <a:endParaRPr lang="it-IT" dirty="0"/>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DBD649C9-4B0D-482D-B934-84A9F92E32B9}" type="slidenum">
              <a:rPr lang="it-IT" smtClean="0"/>
              <a:pPr/>
              <a:t>‹N›</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7" name="Segnaposto data 6"/>
          <p:cNvSpPr>
            <a:spLocks noGrp="1"/>
          </p:cNvSpPr>
          <p:nvPr>
            <p:ph type="dt" sz="half" idx="10"/>
          </p:nvPr>
        </p:nvSpPr>
        <p:spPr/>
        <p:txBody>
          <a:bodyPr/>
          <a:lstStyle/>
          <a:p>
            <a:fld id="{4ED9CE3C-9C30-4128-A836-37E8B1D99C42}" type="datetimeFigureOut">
              <a:rPr lang="it-IT" smtClean="0"/>
              <a:pPr/>
              <a:t>27/06/2014</a:t>
            </a:fld>
            <a:endParaRPr lang="it-IT" dirty="0"/>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4ED9CE3C-9C30-4128-A836-37E8B1D99C42}" type="datetimeFigureOut">
              <a:rPr lang="it-IT" smtClean="0"/>
              <a:pPr/>
              <a:t>27/06/2014</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DBD649C9-4B0D-482D-B934-84A9F92E32B9}" type="slidenum">
              <a:rPr lang="it-IT" smtClean="0"/>
              <a:pPr/>
              <a:t>‹N›</a:t>
            </a:fld>
            <a:endParaRPr lang="it-IT" dirty="0"/>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ED9CE3C-9C30-4128-A836-37E8B1D99C42}" type="datetimeFigureOut">
              <a:rPr lang="it-IT" smtClean="0"/>
              <a:pPr/>
              <a:t>27/06/2014</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DBD649C9-4B0D-482D-B934-84A9F92E32B9}"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4ED9CE3C-9C30-4128-A836-37E8B1D99C42}" type="datetimeFigureOut">
              <a:rPr lang="it-IT" smtClean="0"/>
              <a:pPr/>
              <a:t>27/06/2014</a:t>
            </a:fld>
            <a:endParaRPr lang="it-IT" dirty="0"/>
          </a:p>
        </p:txBody>
      </p:sp>
      <p:sp>
        <p:nvSpPr>
          <p:cNvPr id="9" name="Segnaposto numero diapositiva 8"/>
          <p:cNvSpPr>
            <a:spLocks noGrp="1"/>
          </p:cNvSpPr>
          <p:nvPr>
            <p:ph type="sldNum" sz="quarter" idx="15"/>
          </p:nvPr>
        </p:nvSpPr>
        <p:spPr/>
        <p:txBody>
          <a:bodyPr/>
          <a:lstStyle/>
          <a:p>
            <a:fld id="{DBD649C9-4B0D-482D-B934-84A9F92E32B9}" type="slidenum">
              <a:rPr lang="it-IT" smtClean="0"/>
              <a:pPr/>
              <a:t>‹N›</a:t>
            </a:fld>
            <a:endParaRPr lang="it-IT" dirty="0"/>
          </a:p>
        </p:txBody>
      </p:sp>
      <p:sp>
        <p:nvSpPr>
          <p:cNvPr id="10" name="Segnaposto piè di pagina 9"/>
          <p:cNvSpPr>
            <a:spLocks noGrp="1"/>
          </p:cNvSpPr>
          <p:nvPr>
            <p:ph type="ftr" sz="quarter" idx="16"/>
          </p:nvPr>
        </p:nvSpPr>
        <p:spPr/>
        <p:txBody>
          <a:bodyPr/>
          <a:lstStyle/>
          <a:p>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dirty="0" smtClean="0"/>
              <a:t>Fare clic sull'icona per inserire un'immagine</a:t>
            </a:r>
            <a:endParaRPr kumimoji="0" lang="en-US" dirty="0"/>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4ED9CE3C-9C30-4128-A836-37E8B1D99C42}" type="datetimeFigureOut">
              <a:rPr lang="it-IT" smtClean="0"/>
              <a:pPr/>
              <a:t>27/06/2014</a:t>
            </a:fld>
            <a:endParaRPr lang="it-IT" dirty="0"/>
          </a:p>
        </p:txBody>
      </p:sp>
      <p:sp>
        <p:nvSpPr>
          <p:cNvPr id="9" name="Segnaposto numero diapositiva 8"/>
          <p:cNvSpPr>
            <a:spLocks noGrp="1"/>
          </p:cNvSpPr>
          <p:nvPr>
            <p:ph type="sldNum" sz="quarter" idx="11"/>
          </p:nvPr>
        </p:nvSpPr>
        <p:spPr/>
        <p:txBody>
          <a:bodyPr/>
          <a:lstStyle/>
          <a:p>
            <a:fld id="{DBD649C9-4B0D-482D-B934-84A9F92E32B9}" type="slidenum">
              <a:rPr lang="it-IT" smtClean="0"/>
              <a:pPr/>
              <a:t>‹N›</a:t>
            </a:fld>
            <a:endParaRPr lang="it-IT" dirty="0"/>
          </a:p>
        </p:txBody>
      </p:sp>
      <p:sp>
        <p:nvSpPr>
          <p:cNvPr id="10" name="Segnaposto piè di pagina 9"/>
          <p:cNvSpPr>
            <a:spLocks noGrp="1"/>
          </p:cNvSpPr>
          <p:nvPr>
            <p:ph type="ftr" sz="quarter" idx="12"/>
          </p:nvPr>
        </p:nvSpPr>
        <p:spPr/>
        <p:txBody>
          <a:bodyPr/>
          <a:lstStyle/>
          <a:p>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ED9CE3C-9C30-4128-A836-37E8B1D99C42}" type="datetimeFigureOut">
              <a:rPr lang="it-IT" smtClean="0"/>
              <a:pPr/>
              <a:t>27/06/2014</a:t>
            </a:fld>
            <a:endParaRPr lang="it-IT" dirty="0"/>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dirty="0"/>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BD649C9-4B0D-482D-B934-84A9F92E32B9}" type="slidenum">
              <a:rPr lang="it-IT" smtClean="0"/>
              <a:pPr/>
              <a:t>‹N›</a:t>
            </a:fld>
            <a:endParaRPr lang="it-IT" dirty="0"/>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audio" Target="file:///C:\Users\Susanna\Downloads\eMule\Incoming\01%20-%20i%20ragazzi%20dell'olivo.mp3"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C:\Users\Susanna\Downloads\eMule\Incoming\de%20andre\Fabrizio%20De%20Andr&#232;'%20-%20Fiume%20Sand%20Creek.mp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audio" Target="file:///C:\Users\Susanna\Downloads\eMule\Incoming\de%20andre\Fabrizio%20De%20Andr&#232;'%20-%20Fiume%20Sand%20Creek.mp3" TargetMode="Externa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audio" Target="file:///C:\Users\Susanna\Downloads\eMule\Incoming\Bob%20Dylan%20-%20Hurricane.mp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aforismi.meglio.it/aforismi-di.htm?n=Martin+Luther+King" TargetMode="External"/><Relationship Id="rId2" Type="http://schemas.openxmlformats.org/officeDocument/2006/relationships/hyperlink" Target="http://aforismi.meglio.it/aforisma.htm?id=1d50"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audio" Target="file:///C:\Users\Susanna\Downloads\eMule\Incoming\Guccini%20F%20&amp;%20Nomadi%20-%20Auschwitz.mp3"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audio" Target="file:///C:\Users\Susanna\Downloads\eMule\Incoming\-%20Lenon%20John%20-%20Immagine.mp3"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audio" Target="file:///C:\Users\Susanna\Downloads\eMule\Incoming\Piero%20Pelu%20-%20Ligabue%20-%20Jovanotti%20-%20Il%20mio%20nome%20&#232;%20mai%20pi&#249;.mp3"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Io  grido…….</a:t>
            </a:r>
            <a:br>
              <a:rPr lang="it-IT" dirty="0" smtClean="0"/>
            </a:br>
            <a:r>
              <a:rPr lang="it-IT" dirty="0" smtClean="0"/>
              <a:t>mai più!</a:t>
            </a:r>
            <a:endParaRPr lang="it-IT" dirty="0"/>
          </a:p>
        </p:txBody>
      </p:sp>
      <p:pic>
        <p:nvPicPr>
          <p:cNvPr id="9" name="01 - i ragazzi dell'olivo.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fill="hold" display="0">
                  <p:stCondLst>
                    <p:cond delay="indefinite"/>
                  </p:stCondLst>
                  <p:endCondLst>
                    <p:cond evt="onPrev" delay="0">
                      <p:tgtEl>
                        <p:sldTgt/>
                      </p:tgtEl>
                    </p:cond>
                    <p:cond evt="onStopAudio" delay="0">
                      <p:tgtEl>
                        <p:sldTgt/>
                      </p:tgtEl>
                    </p:cond>
                  </p:endCondLst>
                </p:cTn>
                <p:tgtEl>
                  <p:spTgt spid="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1859340"/>
            <a:ext cx="4572000" cy="3139321"/>
          </a:xfrm>
          <a:prstGeom prst="rect">
            <a:avLst/>
          </a:prstGeom>
        </p:spPr>
        <p:txBody>
          <a:bodyPr>
            <a:spAutoFit/>
          </a:bodyPr>
          <a:lstStyle/>
          <a:p>
            <a:r>
              <a:rPr lang="it-IT" dirty="0" smtClean="0"/>
              <a:t>Numerosi testimoni si fecero avanti durante le inchieste, presentando testimonianze schiaccianti che furono confermate poi da altri testimoni. Almeno uno di questi testimoni fu ucciso a Denver poche settimane dopo la sua testimonianza.</a:t>
            </a:r>
          </a:p>
          <a:p>
            <a:r>
              <a:rPr lang="it-IT" dirty="0" smtClean="0"/>
              <a:t>Nonostante le raccomandazioni espresse dal comitato, i responsabili del massacro non furono mai perseguiti.</a:t>
            </a:r>
          </a:p>
          <a:p>
            <a:endParaRPr lang="it-IT" dirty="0"/>
          </a:p>
        </p:txBody>
      </p:sp>
      <p:pic>
        <p:nvPicPr>
          <p:cNvPr id="3" name="Fabrizio De Andrè' - Fiume Sand Creek.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16162"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Shack, share photos, pictures, free image hosting, free video hosting, image hosting, video hosting, photo image hosting site, video hosting site"/>
          <p:cNvPicPr>
            <a:picLocks noChangeAspect="1" noChangeArrowheads="1"/>
          </p:cNvPicPr>
          <p:nvPr/>
        </p:nvPicPr>
        <p:blipFill>
          <a:blip r:embed="rId3" cstate="print"/>
          <a:srcRect/>
          <a:stretch>
            <a:fillRect/>
          </a:stretch>
        </p:blipFill>
        <p:spPr bwMode="auto">
          <a:xfrm>
            <a:off x="323528" y="476672"/>
            <a:ext cx="8352928" cy="5832648"/>
          </a:xfrm>
          <a:prstGeom prst="rect">
            <a:avLst/>
          </a:prstGeom>
          <a:noFill/>
        </p:spPr>
      </p:pic>
      <p:pic>
        <p:nvPicPr>
          <p:cNvPr id="3" name="Fabrizio De Andrè' - Fiume Sand Creek.mp3">
            <a:hlinkClick r:id="" action="ppaction://media"/>
          </p:cNvPr>
          <p:cNvPicPr>
            <a:picLocks noRot="1" noChangeAspect="1"/>
          </p:cNvPicPr>
          <p:nvPr>
            <a:audioFile r:link="rId1"/>
          </p:nvPr>
        </p:nvPicPr>
        <p:blipFill>
          <a:blip r:embed="rId4" cstate="print"/>
          <a:stretch>
            <a:fillRect/>
          </a:stretch>
        </p:blipFill>
        <p:spPr>
          <a:xfrm>
            <a:off x="4419600" y="3276600"/>
            <a:ext cx="304800" cy="304800"/>
          </a:xfrm>
          <a:prstGeom prst="rect">
            <a:avLst/>
          </a:prstGeom>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style.rotation</p:attrName>
                                        </p:attrNameLst>
                                      </p:cBhvr>
                                      <p:tavLst>
                                        <p:tav tm="0">
                                          <p:val>
                                            <p:fltVal val="720"/>
                                          </p:val>
                                        </p:tav>
                                        <p:tav tm="100000">
                                          <p:val>
                                            <p:fltVal val="0"/>
                                          </p:val>
                                        </p:tav>
                                      </p:tavLst>
                                    </p:anim>
                                    <p:anim calcmode="lin" valueType="num">
                                      <p:cBhvr>
                                        <p:cTn id="9" dur="2000" fill="hold"/>
                                        <p:tgtEl>
                                          <p:spTgt spid="1026"/>
                                        </p:tgtEl>
                                        <p:attrNameLst>
                                          <p:attrName>ppt_h</p:attrName>
                                        </p:attrNameLst>
                                      </p:cBhvr>
                                      <p:tavLst>
                                        <p:tav tm="0">
                                          <p:val>
                                            <p:fltVal val="0"/>
                                          </p:val>
                                        </p:tav>
                                        <p:tav tm="100000">
                                          <p:val>
                                            <p:strVal val="#ppt_h"/>
                                          </p:val>
                                        </p:tav>
                                      </p:tavLst>
                                    </p:anim>
                                    <p:anim calcmode="lin" valueType="num">
                                      <p:cBhvr>
                                        <p:cTn id="10" dur="2000" fill="hold"/>
                                        <p:tgtEl>
                                          <p:spTgt spid="1026"/>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1" presetClass="mediacall" presetSubtype="0" fill="hold" nodeType="afterEffect">
                                  <p:stCondLst>
                                    <p:cond delay="0"/>
                                  </p:stCondLst>
                                  <p:childTnLst>
                                    <p:cmd type="call" cmd="playFrom(0.0)">
                                      <p:cBhvr>
                                        <p:cTn id="13"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4"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87624" y="980728"/>
            <a:ext cx="6912768" cy="4524315"/>
          </a:xfrm>
          <a:prstGeom prst="rect">
            <a:avLst/>
          </a:prstGeom>
          <a:noFill/>
        </p:spPr>
        <p:txBody>
          <a:bodyPr wrap="square" rtlCol="0">
            <a:spAutoFit/>
          </a:bodyPr>
          <a:lstStyle/>
          <a:p>
            <a:r>
              <a:rPr lang="it-IT" sz="2400" b="1" dirty="0" smtClean="0"/>
              <a:t>POCHI RAMMENTANO QUESTO  TERRIBILE FATTO</a:t>
            </a:r>
          </a:p>
          <a:p>
            <a:endParaRPr lang="it-IT" sz="2400" b="1" dirty="0" smtClean="0"/>
          </a:p>
          <a:p>
            <a:r>
              <a:rPr lang="it-IT" sz="2400" b="1" dirty="0" smtClean="0"/>
              <a:t>PER SECOLI  E’  STATO DIMENTICATO  CONTINUANDO  A CREDERE  CHE  FOSSERO STATI GLI  INDIANI  I FAUTORI  DI MASSACRI E INCENDI </a:t>
            </a:r>
          </a:p>
          <a:p>
            <a:endParaRPr lang="it-IT" sz="2400" b="1" dirty="0" smtClean="0"/>
          </a:p>
          <a:p>
            <a:r>
              <a:rPr lang="it-IT" sz="2400" b="1" dirty="0" smtClean="0"/>
              <a:t>LA  STORIA POI CI  HA RIVELATO  CHE FURONO VITTIME  DEL BISOGNO DI ESPANSIONE  TERRITORIALE  DEGLI  INGLESI, FRANCESI  E SPAGNOLI.</a:t>
            </a:r>
            <a:endParaRPr lang="it-IT"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3568" y="102984"/>
            <a:ext cx="5694572"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effectLst/>
              <a:latin typeface="Verdana"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smtClean="0">
              <a:latin typeface="Verdana"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effectLst/>
                <a:latin typeface="Verdana" pitchFamily="34" charset="0"/>
                <a:ea typeface="Times New Roman" pitchFamily="18" charset="0"/>
                <a:cs typeface="Arial" pitchFamily="34" charset="0"/>
              </a:rPr>
              <a:t>IL  FIUME  SAND  CREEK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1" i="0" u="none" strike="noStrike" cap="none" normalizeH="0" baseline="0" dirty="0" smtClean="0">
              <a:ln>
                <a:noFill/>
              </a:ln>
              <a:effectLst/>
              <a:latin typeface="Verdana"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effectLst/>
                <a:latin typeface="Verdana" pitchFamily="34" charset="0"/>
                <a:ea typeface="Times New Roman" pitchFamily="18" charset="0"/>
                <a:cs typeface="Arial" pitchFamily="34" charset="0"/>
              </a:rPr>
              <a:t>Si son presi il nostro cuore sotto una coperta scura</a:t>
            </a:r>
            <a:br>
              <a:rPr kumimoji="0" lang="it-IT" b="0" i="0" u="none" strike="noStrike" cap="none" normalizeH="0" baseline="0" dirty="0" smtClean="0">
                <a:ln>
                  <a:noFill/>
                </a:ln>
                <a:effectLst/>
                <a:latin typeface="Verdana" pitchFamily="34" charset="0"/>
                <a:ea typeface="Times New Roman" pitchFamily="18" charset="0"/>
                <a:cs typeface="Arial" pitchFamily="34" charset="0"/>
              </a:rPr>
            </a:br>
            <a:r>
              <a:rPr kumimoji="0" lang="it-IT" b="0" i="0" u="none" strike="noStrike" cap="none" normalizeH="0" baseline="0" dirty="0" smtClean="0">
                <a:ln>
                  <a:noFill/>
                </a:ln>
                <a:effectLst/>
                <a:latin typeface="Verdana" pitchFamily="34" charset="0"/>
                <a:ea typeface="Times New Roman" pitchFamily="18" charset="0"/>
                <a:cs typeface="Arial" pitchFamily="34" charset="0"/>
              </a:rPr>
              <a:t>sotto una luna morta piccola dormivamo senza paura</a:t>
            </a:r>
            <a:br>
              <a:rPr kumimoji="0" lang="it-IT" b="0" i="0" u="none" strike="noStrike" cap="none" normalizeH="0" baseline="0" dirty="0" smtClean="0">
                <a:ln>
                  <a:noFill/>
                </a:ln>
                <a:effectLst/>
                <a:latin typeface="Verdana" pitchFamily="34" charset="0"/>
                <a:ea typeface="Times New Roman" pitchFamily="18" charset="0"/>
                <a:cs typeface="Arial" pitchFamily="34" charset="0"/>
              </a:rPr>
            </a:br>
            <a:r>
              <a:rPr kumimoji="0" lang="it-IT" b="0" i="0" u="none" strike="noStrike" cap="none" normalizeH="0" baseline="0" dirty="0" smtClean="0">
                <a:ln>
                  <a:noFill/>
                </a:ln>
                <a:effectLst/>
                <a:latin typeface="Verdana" pitchFamily="34" charset="0"/>
                <a:ea typeface="Times New Roman" pitchFamily="18" charset="0"/>
                <a:cs typeface="Arial" pitchFamily="34" charset="0"/>
              </a:rPr>
              <a:t>fu un generale di vent'anni</a:t>
            </a:r>
            <a:br>
              <a:rPr kumimoji="0" lang="it-IT" b="0" i="0" u="none" strike="noStrike" cap="none" normalizeH="0" baseline="0" dirty="0" smtClean="0">
                <a:ln>
                  <a:noFill/>
                </a:ln>
                <a:effectLst/>
                <a:latin typeface="Verdana" pitchFamily="34" charset="0"/>
                <a:ea typeface="Times New Roman" pitchFamily="18" charset="0"/>
                <a:cs typeface="Arial" pitchFamily="34" charset="0"/>
              </a:rPr>
            </a:br>
            <a:r>
              <a:rPr kumimoji="0" lang="it-IT" b="0" i="0" u="none" strike="noStrike" cap="none" normalizeH="0" baseline="0" dirty="0" smtClean="0">
                <a:ln>
                  <a:noFill/>
                </a:ln>
                <a:effectLst/>
                <a:latin typeface="Verdana" pitchFamily="34" charset="0"/>
                <a:ea typeface="Times New Roman" pitchFamily="18" charset="0"/>
                <a:cs typeface="Arial" pitchFamily="34" charset="0"/>
              </a:rPr>
              <a:t>occhi turchini e giacca uguale</a:t>
            </a:r>
            <a:br>
              <a:rPr kumimoji="0" lang="it-IT" b="0" i="0" u="none" strike="noStrike" cap="none" normalizeH="0" baseline="0" dirty="0" smtClean="0">
                <a:ln>
                  <a:noFill/>
                </a:ln>
                <a:effectLst/>
                <a:latin typeface="Verdana" pitchFamily="34" charset="0"/>
                <a:ea typeface="Times New Roman" pitchFamily="18" charset="0"/>
                <a:cs typeface="Arial" pitchFamily="34" charset="0"/>
              </a:rPr>
            </a:br>
            <a:r>
              <a:rPr kumimoji="0" lang="it-IT" b="0" i="0" u="none" strike="noStrike" cap="none" normalizeH="0" baseline="0" dirty="0" smtClean="0">
                <a:ln>
                  <a:noFill/>
                </a:ln>
                <a:effectLst/>
                <a:latin typeface="Verdana" pitchFamily="34" charset="0"/>
                <a:ea typeface="Times New Roman" pitchFamily="18" charset="0"/>
                <a:cs typeface="Arial" pitchFamily="34" charset="0"/>
              </a:rPr>
              <a:t>fu un generale di vent'anni</a:t>
            </a:r>
            <a:r>
              <a:rPr kumimoji="0" lang="it-IT" sz="1600" b="0" i="0" u="none" strike="noStrike" cap="none" normalizeH="0" baseline="0" dirty="0" smtClean="0">
                <a:ln>
                  <a:noFill/>
                </a:ln>
                <a:effectLst/>
                <a:latin typeface="Verdana" pitchFamily="34" charset="0"/>
                <a:ea typeface="Times New Roman" pitchFamily="18" charset="0"/>
                <a:cs typeface="Arial" pitchFamily="34" charset="0"/>
              </a:rPr>
              <a:t/>
            </a:r>
            <a:br>
              <a:rPr kumimoji="0" lang="it-IT" sz="1600" b="0" i="0" u="none" strike="noStrike" cap="none" normalizeH="0" baseline="0" dirty="0" smtClean="0">
                <a:ln>
                  <a:noFill/>
                </a:ln>
                <a:effectLst/>
                <a:latin typeface="Verdana" pitchFamily="34" charset="0"/>
                <a:ea typeface="Times New Roman" pitchFamily="18" charset="0"/>
                <a:cs typeface="Arial" pitchFamily="34" charset="0"/>
              </a:rPr>
            </a:br>
            <a:r>
              <a:rPr kumimoji="0" lang="it-IT" b="0" i="0" u="none" strike="noStrike" cap="none" normalizeH="0" baseline="0" dirty="0" smtClean="0">
                <a:ln>
                  <a:noFill/>
                </a:ln>
                <a:effectLst/>
                <a:latin typeface="Verdana" pitchFamily="34" charset="0"/>
                <a:ea typeface="Times New Roman" pitchFamily="18" charset="0"/>
                <a:cs typeface="Arial" pitchFamily="34" charset="0"/>
              </a:rPr>
              <a:t>figlio d'un temporale</a:t>
            </a:r>
            <a:r>
              <a:rPr kumimoji="0" lang="it-IT" sz="1600" b="0" i="0" u="none" strike="noStrike" cap="none" normalizeH="0" baseline="0" dirty="0" smtClean="0">
                <a:ln>
                  <a:noFill/>
                </a:ln>
                <a:effectLst/>
                <a:latin typeface="Verdana"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dirty="0" smtClean="0">
                <a:ln>
                  <a:noFill/>
                </a:ln>
                <a:effectLst/>
                <a:latin typeface="Verdana" pitchFamily="34" charset="0"/>
                <a:ea typeface="Times New Roman" pitchFamily="18" charset="0"/>
                <a:cs typeface="Arial" pitchFamily="34" charset="0"/>
              </a:rPr>
              <a:t/>
            </a:r>
            <a:br>
              <a:rPr kumimoji="0" lang="it-IT" sz="1600" b="0" i="0" u="none" strike="noStrike" cap="none" normalizeH="0" baseline="0" dirty="0" smtClean="0">
                <a:ln>
                  <a:noFill/>
                </a:ln>
                <a:effectLst/>
                <a:latin typeface="Verdana" pitchFamily="34" charset="0"/>
                <a:ea typeface="Times New Roman" pitchFamily="18" charset="0"/>
                <a:cs typeface="Arial" pitchFamily="34" charset="0"/>
              </a:rPr>
            </a:br>
            <a:endParaRPr kumimoji="0" lang="it-IT" sz="1600" b="0" i="0" u="none" strike="noStrike" cap="none" normalizeH="0" baseline="0" dirty="0" smtClean="0">
              <a:ln>
                <a:noFill/>
              </a:ln>
              <a:effectLst/>
              <a:latin typeface="Arial" pitchFamily="34" charset="0"/>
              <a:cs typeface="Arial" pitchFamily="34" charset="0"/>
            </a:endParaRPr>
          </a:p>
        </p:txBody>
      </p:sp>
      <p:sp>
        <p:nvSpPr>
          <p:cNvPr id="3" name="Rettangolo 2"/>
          <p:cNvSpPr/>
          <p:nvPr/>
        </p:nvSpPr>
        <p:spPr>
          <a:xfrm>
            <a:off x="683568" y="3429000"/>
            <a:ext cx="4572000" cy="2862322"/>
          </a:xfrm>
          <a:prstGeom prst="rect">
            <a:avLst/>
          </a:prstGeom>
        </p:spPr>
        <p:txBody>
          <a:bodyPr>
            <a:spAutoFit/>
          </a:bodyPr>
          <a:lstStyle/>
          <a:p>
            <a:r>
              <a:rPr lang="it-IT" dirty="0" smtClean="0">
                <a:latin typeface="Verdana" pitchFamily="34" charset="0"/>
                <a:ea typeface="Times New Roman" pitchFamily="18" charset="0"/>
                <a:cs typeface="Arial" pitchFamily="34" charset="0"/>
              </a:rPr>
              <a:t>C'è un dollaro d'argento sul fondo del Sand Creek.</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I nostri guerrieri troppo lontani sulla pista del bisonte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e quella musica distante diventò sempre più forte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chiusi gli occhi per tre volte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mi ritrovai ancora lì</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chiesi a mio nonno è solo un sogno</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mio nonno disse sì.</a:t>
            </a:r>
            <a:endParaRPr lang="it-IT"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25"/>
                                        </p:tgtEl>
                                        <p:attrNameLst>
                                          <p:attrName>style.visibility</p:attrName>
                                        </p:attrNameLst>
                                      </p:cBhvr>
                                      <p:to>
                                        <p:strVal val="visible"/>
                                      </p:to>
                                    </p:set>
                                    <p:anim calcmode="discrete" valueType="clr">
                                      <p:cBhvr override="childStyle">
                                        <p:cTn id="7" dur="80"/>
                                        <p:tgtEl>
                                          <p:spTgt spid="102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5"/>
                                        </p:tgtEl>
                                        <p:attrNameLst>
                                          <p:attrName>fillcolor</p:attrName>
                                        </p:attrNameLst>
                                      </p:cBhvr>
                                      <p:tavLst>
                                        <p:tav tm="0">
                                          <p:val>
                                            <p:clrVal>
                                              <a:schemeClr val="accent2"/>
                                            </p:clrVal>
                                          </p:val>
                                        </p:tav>
                                        <p:tav tm="50000">
                                          <p:val>
                                            <p:clrVal>
                                              <a:schemeClr val="hlink"/>
                                            </p:clrVal>
                                          </p:val>
                                        </p:tav>
                                      </p:tavLst>
                                    </p:anim>
                                    <p:set>
                                      <p:cBhvr>
                                        <p:cTn id="9" dur="80"/>
                                        <p:tgtEl>
                                          <p:spTgt spid="102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gtEl>
                                        <p:attrNameLst>
                                          <p:attrName>style.visibility</p:attrName>
                                        </p:attrNameLst>
                                      </p:cBhvr>
                                      <p:to>
                                        <p:strVal val="visible"/>
                                      </p:to>
                                    </p:set>
                                    <p:anim calcmode="discrete" valueType="clr">
                                      <p:cBhvr override="childStyle">
                                        <p:cTn id="14"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gtEl>
                                        <p:attrNameLst>
                                          <p:attrName>fillcolor</p:attrName>
                                        </p:attrNameLst>
                                      </p:cBhvr>
                                      <p:tavLst>
                                        <p:tav tm="0">
                                          <p:val>
                                            <p:clrVal>
                                              <a:schemeClr val="accent2"/>
                                            </p:clrVal>
                                          </p:val>
                                        </p:tav>
                                        <p:tav tm="50000">
                                          <p:val>
                                            <p:clrVal>
                                              <a:schemeClr val="hlink"/>
                                            </p:clrVal>
                                          </p:val>
                                        </p:tav>
                                      </p:tavLst>
                                    </p:anim>
                                    <p:set>
                                      <p:cBhvr>
                                        <p:cTn id="16"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260648"/>
            <a:ext cx="6552728" cy="6401753"/>
          </a:xfrm>
          <a:prstGeom prst="rect">
            <a:avLst/>
          </a:prstGeom>
        </p:spPr>
        <p:txBody>
          <a:bodyPr wrap="square">
            <a:spAutoFit/>
          </a:bodyPr>
          <a:lstStyle/>
          <a:p>
            <a:pPr lvl="0" fontAlgn="base">
              <a:spcBef>
                <a:spcPct val="0"/>
              </a:spcBef>
              <a:spcAft>
                <a:spcPct val="0"/>
              </a:spcAft>
            </a:pPr>
            <a:r>
              <a:rPr lang="it-IT" sz="1400" dirty="0" smtClean="0">
                <a:latin typeface="Verdana" pitchFamily="34" charset="0"/>
                <a:ea typeface="Times New Roman" pitchFamily="18" charset="0"/>
                <a:cs typeface="Arial" pitchFamily="34" charset="0"/>
              </a:rPr>
              <a:t/>
            </a:r>
            <a:br>
              <a:rPr lang="it-IT" sz="1400"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A volte i pesci cantano sul fondo del Sand Creek.</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Sognai talmente forte che mi uscì il sangue dal naso</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il lampo in un orecchio nell'altro il paradiso</a:t>
            </a:r>
            <a:r>
              <a:rPr lang="it-IT" dirty="0" smtClean="0">
                <a:solidFill>
                  <a:srgbClr val="000000"/>
                </a:solidFill>
                <a:latin typeface="Verdana" pitchFamily="34" charset="0"/>
                <a:ea typeface="Times New Roman" pitchFamily="18" charset="0"/>
                <a:cs typeface="Arial" pitchFamily="34" charset="0"/>
              </a:rPr>
              <a:t/>
            </a:r>
            <a:br>
              <a:rPr lang="it-IT" dirty="0" smtClean="0">
                <a:solidFill>
                  <a:srgbClr val="000000"/>
                </a:solidFill>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le lacrime più piccole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le lacrime più grosse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quando l'albero della neve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fiorì di stelle rosse.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Ora i bambini dormono nel letto del Sand Creek.</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Quando il sole alzò la testa tra le spalle della notte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c'erano cani e fumo e tende capovolte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tirai una freccia in cielo</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per farlo respirare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tirai una freccia al vento</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per farlo sanguinare.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La terza freccia cercala sul fondo del Sand Creek.</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Si son presi i nostri cani sotto una coperta scura</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sotto una luna morta piccola dormivamo senza paura</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fu un generale di vent'anni</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occhi turchini e giacca uguale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fu un generale di vent'anni</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figlio d'un temporale.</a:t>
            </a:r>
            <a:br>
              <a:rPr lang="it-IT" dirty="0" smtClean="0">
                <a:latin typeface="Verdana" pitchFamily="34" charset="0"/>
                <a:ea typeface="Times New Roman" pitchFamily="18" charset="0"/>
                <a:cs typeface="Arial" pitchFamily="34" charset="0"/>
              </a:rPr>
            </a:br>
            <a:r>
              <a:rPr lang="it-IT" dirty="0" smtClean="0">
                <a:latin typeface="Verdana" pitchFamily="34" charset="0"/>
                <a:ea typeface="Times New Roman" pitchFamily="18" charset="0"/>
                <a:cs typeface="Arial" pitchFamily="34" charset="0"/>
              </a:rPr>
              <a:t>Ora i bambini dormono sul fondo del Sand Creek.</a:t>
            </a:r>
            <a:endParaRPr lang="it-IT" dirty="0" smtClean="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1"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267744" y="764704"/>
            <a:ext cx="4572000" cy="5078313"/>
          </a:xfrm>
          <a:prstGeom prst="rect">
            <a:avLst/>
          </a:prstGeom>
        </p:spPr>
        <p:txBody>
          <a:bodyPr>
            <a:spAutoFit/>
          </a:bodyPr>
          <a:lstStyle/>
          <a:p>
            <a:pPr algn="ctr"/>
            <a:r>
              <a:rPr lang="it-IT" b="1" dirty="0" smtClean="0"/>
              <a:t>RAZZISMO</a:t>
            </a:r>
          </a:p>
          <a:p>
            <a:pPr algn="ctr"/>
            <a:endParaRPr lang="it-IT" b="1" dirty="0" smtClean="0"/>
          </a:p>
          <a:p>
            <a:pPr algn="ctr"/>
            <a:endParaRPr lang="it-IT" b="1" dirty="0" smtClean="0"/>
          </a:p>
          <a:p>
            <a:r>
              <a:rPr lang="it-IT" dirty="0" smtClean="0"/>
              <a:t>IL RAZZISMO E’ INTOLLERANZA</a:t>
            </a:r>
          </a:p>
          <a:p>
            <a:endParaRPr lang="it-IT" dirty="0" smtClean="0"/>
          </a:p>
          <a:p>
            <a:r>
              <a:rPr lang="it-IT" dirty="0" smtClean="0"/>
              <a:t>IL RAZZISMO FERISCE</a:t>
            </a:r>
          </a:p>
          <a:p>
            <a:endParaRPr lang="it-IT" dirty="0" smtClean="0"/>
          </a:p>
          <a:p>
            <a:r>
              <a:rPr lang="it-IT" dirty="0" smtClean="0"/>
              <a:t>IL RAZZISMO E’ VIOLENZA</a:t>
            </a:r>
          </a:p>
          <a:p>
            <a:endParaRPr lang="it-IT" dirty="0" smtClean="0"/>
          </a:p>
          <a:p>
            <a:r>
              <a:rPr lang="it-IT" dirty="0" smtClean="0"/>
              <a:t>IL RAZZISMO E’ PREPOTENZA</a:t>
            </a:r>
          </a:p>
          <a:p>
            <a:endParaRPr lang="it-IT" dirty="0" smtClean="0"/>
          </a:p>
          <a:p>
            <a:r>
              <a:rPr lang="it-IT" dirty="0" smtClean="0"/>
              <a:t>LA BRAVA  PERSONA  TACE</a:t>
            </a:r>
          </a:p>
          <a:p>
            <a:endParaRPr lang="it-IT" dirty="0" smtClean="0"/>
          </a:p>
          <a:p>
            <a:r>
              <a:rPr lang="it-IT" dirty="0" smtClean="0"/>
              <a:t>SPERANDO  CHE  UN  GIORNO </a:t>
            </a:r>
          </a:p>
          <a:p>
            <a:endParaRPr lang="it-IT" dirty="0" smtClean="0"/>
          </a:p>
          <a:p>
            <a:r>
              <a:rPr lang="it-IT" dirty="0" smtClean="0"/>
              <a:t>VERRA’ LA PACE </a:t>
            </a:r>
          </a:p>
          <a:p>
            <a:r>
              <a:rPr lang="it-IT" dirty="0" smtClean="0"/>
              <a:t>                                                            (MADDALENA)</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59632" y="1340768"/>
            <a:ext cx="6408712" cy="2862322"/>
          </a:xfrm>
          <a:prstGeom prst="rect">
            <a:avLst/>
          </a:prstGeom>
          <a:noFill/>
        </p:spPr>
        <p:txBody>
          <a:bodyPr wrap="square" rtlCol="0">
            <a:spAutoFit/>
          </a:bodyPr>
          <a:lstStyle/>
          <a:p>
            <a:r>
              <a:rPr lang="it-IT" sz="6000" dirty="0" smtClean="0"/>
              <a:t>ESISTE UNA SOLA RAZZA……</a:t>
            </a:r>
          </a:p>
          <a:p>
            <a:r>
              <a:rPr lang="it-IT" sz="6000" dirty="0" smtClean="0"/>
              <a:t>L’UMANITA’</a:t>
            </a:r>
            <a:r>
              <a:rPr lang="it-IT" dirty="0" smtClean="0"/>
              <a:t>’</a:t>
            </a:r>
            <a:endParaRPr lang="it-IT" dirty="0"/>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03648" y="1988840"/>
            <a:ext cx="6264696" cy="2862322"/>
          </a:xfrm>
          <a:prstGeom prst="rect">
            <a:avLst/>
          </a:prstGeom>
          <a:noFill/>
        </p:spPr>
        <p:txBody>
          <a:bodyPr wrap="square" rtlCol="0">
            <a:spAutoFit/>
          </a:bodyPr>
          <a:lstStyle/>
          <a:p>
            <a:r>
              <a:rPr lang="it-IT" sz="3600" b="1" dirty="0" smtClean="0"/>
              <a:t>SE  FAI MALE A  QUALCUNO</a:t>
            </a:r>
          </a:p>
          <a:p>
            <a:endParaRPr lang="it-IT" sz="3600" b="1" dirty="0" smtClean="0"/>
          </a:p>
          <a:p>
            <a:r>
              <a:rPr lang="it-IT" sz="3600" b="1" dirty="0" smtClean="0"/>
              <a:t>FAI  MALE  A  TE  STESSO</a:t>
            </a:r>
          </a:p>
          <a:p>
            <a:endParaRPr lang="it-IT" sz="3600" b="1" dirty="0" smtClean="0"/>
          </a:p>
          <a:p>
            <a:r>
              <a:rPr lang="it-IT" sz="3600" b="1" dirty="0" smtClean="0"/>
              <a:t>                           </a:t>
            </a:r>
            <a:r>
              <a:rPr lang="it-IT" sz="3600" dirty="0" smtClean="0"/>
              <a:t>(Meriam)</a:t>
            </a:r>
            <a:endParaRPr lang="it-IT" sz="3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http://www.giacomozito.com/onair/wp-content/uploads/hurricane.jpg"/>
          <p:cNvPicPr>
            <a:picLocks noChangeAspect="1" noChangeArrowheads="1"/>
          </p:cNvPicPr>
          <p:nvPr/>
        </p:nvPicPr>
        <p:blipFill>
          <a:blip r:embed="rId2" cstate="print"/>
          <a:srcRect/>
          <a:stretch>
            <a:fillRect/>
          </a:stretch>
        </p:blipFill>
        <p:spPr bwMode="auto">
          <a:xfrm>
            <a:off x="611560" y="332656"/>
            <a:ext cx="7776864" cy="6120680"/>
          </a:xfrm>
          <a:prstGeom prst="rect">
            <a:avLst/>
          </a:prstGeom>
          <a:noFill/>
        </p:spPr>
      </p:pic>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1083801"/>
            <a:ext cx="849694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effectLst/>
                <a:latin typeface="Arial" pitchFamily="34" charset="0"/>
                <a:ea typeface="Times New Roman" pitchFamily="18" charset="0"/>
                <a:cs typeface="Arial" pitchFamily="34" charset="0"/>
              </a:rPr>
              <a:t>La storia di un incarcerazione ingiusta, di un nero accusato di atti che non aveva mai commesso, di un pugile che sarebbe potuto diventare il campione del mondo. La storia di Rubin “Hurricane” Carter, atleta dei pesi medi e primo classificato nella ranking list degli sfidanti alla cintura di campione del mondo di pugilato nel 1964.</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effectLst/>
                <a:latin typeface="Arial" pitchFamily="34" charset="0"/>
                <a:ea typeface="Times New Roman" pitchFamily="18" charset="0"/>
                <a:cs typeface="Arial" pitchFamily="34" charset="0"/>
              </a:rPr>
              <a:t>Il 17 Giugno del 1966 alle 2.30 del mattino una strage nel “Lafayette Bar and Grill” fa iniziare l’incubo del pugile, che verrà accusato del triplice omicidio consumato quella notte nel locale. 3 vittime, due uomini morti sul colpo e una donna morta un mese dopo a causa delle ferite riportate. Testimone chiave un uomo che sopravvisse  alla sparatoria, ma che perse un occhio a causa di un ferita. Colpa del pugile fu solo quella di avere una macchina che corrispondeva alla descrizione dei testimoni che ne avevano vista una come quella fuggire dal luogo del delitto e di portare alcuni proiettili come quelli usati per la strage nella vettura.</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effectLst/>
                <a:latin typeface="Arial" pitchFamily="34" charset="0"/>
                <a:ea typeface="Times New Roman" pitchFamily="18" charset="0"/>
                <a:cs typeface="Arial" pitchFamily="34" charset="0"/>
              </a:rPr>
              <a:t>Dopo essere stato rilasciato dagli arresti visto che i testimoni avevano tutti affermato che Carter non poteva essere il</a:t>
            </a:r>
            <a:endParaRPr kumimoji="0" lang="it-IT" sz="1400" b="0" i="0" u="none" strike="noStrike" cap="none" normalizeH="0" baseline="0" dirty="0" smtClean="0">
              <a:ln>
                <a:noFill/>
              </a:ln>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effectLst/>
                <a:latin typeface="Arial" pitchFamily="34" charset="0"/>
                <a:ea typeface="Calibri" pitchFamily="34" charset="0"/>
                <a:cs typeface="Arial" pitchFamily="34" charset="0"/>
              </a:rPr>
              <a:t> colpevole perchè non era in alcun modo somigliante a uno dei due uomini che erano stati visti uscire dal bar sulla macchina bianca, il primo processo, presieduto da una giuria interamente composta da bianchi, condanna Carter all’ergastolo, basandosi sulle testimonianze di due delinquenti, Bello e Bradley, che in seguito ritratteranno più volte le loro versioni .</a:t>
            </a:r>
          </a:p>
          <a:p>
            <a:pPr marL="0" marR="0" lvl="0" indent="0" algn="l" defTabSz="914400" rtl="0" eaLnBrk="0" fontAlgn="base" latinLnBrk="0" hangingPunct="0">
              <a:lnSpc>
                <a:spcPct val="100000"/>
              </a:lnSpc>
              <a:spcBef>
                <a:spcPct val="0"/>
              </a:spcBef>
              <a:spcAft>
                <a:spcPct val="0"/>
              </a:spcAft>
              <a:buClrTx/>
              <a:buSzTx/>
              <a:buFontTx/>
              <a:buNone/>
              <a:tabLst/>
            </a:pPr>
            <a:r>
              <a:rPr lang="it-IT" sz="1400" dirty="0" smtClean="0">
                <a:latin typeface="Arial" pitchFamily="34" charset="0"/>
                <a:cs typeface="Arial" pitchFamily="34" charset="0"/>
              </a:rPr>
              <a:t>Hurricane verrà riconosciuto innocente e liberato solo 15 anni dopo</a:t>
            </a:r>
            <a:endParaRPr kumimoji="0" lang="it-IT" sz="1400" b="0" i="0" u="none" strike="noStrike" cap="none" normalizeH="0" baseline="0" dirty="0" smtClean="0">
              <a:ln>
                <a:noFill/>
              </a:ln>
              <a:effectLst/>
              <a:latin typeface="Arial" pitchFamily="34" charset="0"/>
              <a:cs typeface="Arial" pitchFamily="34" charset="0"/>
            </a:endParaRPr>
          </a:p>
        </p:txBody>
      </p:sp>
      <p:pic>
        <p:nvPicPr>
          <p:cNvPr id="4" name="Bob Dylan - Hurricane.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1163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ast.provincia.treviso.it/Immagini/29A126.jpg"/>
          <p:cNvPicPr>
            <a:picLocks noChangeAspect="1" noChangeArrowheads="1"/>
          </p:cNvPicPr>
          <p:nvPr/>
        </p:nvPicPr>
        <p:blipFill>
          <a:blip r:embed="rId2" cstate="print"/>
          <a:srcRect/>
          <a:stretch>
            <a:fillRect/>
          </a:stretch>
        </p:blipFill>
        <p:spPr bwMode="auto">
          <a:xfrm>
            <a:off x="611560" y="692696"/>
            <a:ext cx="8064896" cy="5472608"/>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 calcmode="lin" valueType="num">
                                      <p:cBhvr>
                                        <p:cTn id="9" dur="500" fill="hold"/>
                                        <p:tgtEl>
                                          <p:spTgt spid="1026"/>
                                        </p:tgtEl>
                                        <p:attrNameLst>
                                          <p:attrName>style.rotation</p:attrName>
                                        </p:attrNameLst>
                                      </p:cBhvr>
                                      <p:tavLst>
                                        <p:tav tm="0">
                                          <p:val>
                                            <p:fltVal val="360"/>
                                          </p:val>
                                        </p:tav>
                                        <p:tav tm="100000">
                                          <p:val>
                                            <p:fltVal val="0"/>
                                          </p:val>
                                        </p:tav>
                                      </p:tavLst>
                                    </p:anim>
                                    <p:animEffect transition="in" filter="fade">
                                      <p:cBhvr>
                                        <p:cTn id="10"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31640" y="1124744"/>
            <a:ext cx="6768752" cy="400109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r>
              <a:rPr lang="it-IT" dirty="0" smtClean="0"/>
              <a:t/>
            </a:r>
            <a:br>
              <a:rPr lang="it-IT" dirty="0" smtClean="0"/>
            </a:br>
            <a:r>
              <a:rPr lang="it-IT" b="1" dirty="0" smtClean="0"/>
              <a:t> </a:t>
            </a:r>
            <a:r>
              <a:rPr lang="it-IT" sz="4000" b="1" dirty="0" smtClean="0"/>
              <a:t>«</a:t>
            </a:r>
            <a:r>
              <a:rPr lang="it-IT" sz="4000" b="1" dirty="0" smtClean="0">
                <a:hlinkClick r:id="rId2"/>
              </a:rPr>
              <a:t>Nulla al mondo è più pericoloso che un'ignoranza sincera ed una stupidità coscienziosa.</a:t>
            </a:r>
            <a:r>
              <a:rPr lang="it-IT" sz="4000" b="1" dirty="0" smtClean="0"/>
              <a:t>»</a:t>
            </a:r>
          </a:p>
          <a:p>
            <a:r>
              <a:rPr lang="it-IT" b="1" dirty="0" smtClean="0"/>
              <a:t> </a:t>
            </a:r>
          </a:p>
          <a:p>
            <a:endParaRPr lang="it-IT" b="1" dirty="0"/>
          </a:p>
        </p:txBody>
      </p:sp>
      <p:sp>
        <p:nvSpPr>
          <p:cNvPr id="3" name="Rettangolo 2"/>
          <p:cNvSpPr/>
          <p:nvPr/>
        </p:nvSpPr>
        <p:spPr>
          <a:xfrm>
            <a:off x="5220072" y="4653136"/>
            <a:ext cx="2230098" cy="369332"/>
          </a:xfrm>
          <a:prstGeom prst="rect">
            <a:avLst/>
          </a:prstGeom>
        </p:spPr>
        <p:txBody>
          <a:bodyPr wrap="none">
            <a:spAutoFit/>
          </a:bodyPr>
          <a:lstStyle/>
          <a:p>
            <a:r>
              <a:rPr lang="it-IT" b="1" dirty="0" smtClean="0">
                <a:hlinkClick r:id="rId3"/>
              </a:rPr>
              <a:t>Martin Luther King</a:t>
            </a:r>
            <a:r>
              <a:rPr lang="it-IT" b="1" dirty="0" smtClean="0"/>
              <a:t> </a:t>
            </a:r>
            <a:endParaRPr lang="it-IT" dirty="0"/>
          </a:p>
        </p:txBody>
      </p:sp>
    </p:spTree>
  </p:cSld>
  <p:clrMapOvr>
    <a:masterClrMapping/>
  </p:clrMapOvr>
  <p:transition spd="slow">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99592" y="764704"/>
            <a:ext cx="7704856" cy="3970318"/>
          </a:xfrm>
          <a:prstGeom prst="rect">
            <a:avLst/>
          </a:prstGeom>
          <a:noFill/>
        </p:spPr>
        <p:txBody>
          <a:bodyPr wrap="square" rtlCol="0">
            <a:spAutoFit/>
          </a:bodyPr>
          <a:lstStyle/>
          <a:p>
            <a:r>
              <a:rPr lang="it-IT" dirty="0" smtClean="0"/>
              <a:t>Caro diario </a:t>
            </a:r>
          </a:p>
          <a:p>
            <a:r>
              <a:rPr lang="it-IT" dirty="0" smtClean="0"/>
              <a:t>Il razzismo per me è una cosa bruttissima perché va sempre a finire con la violenza.</a:t>
            </a:r>
          </a:p>
          <a:p>
            <a:r>
              <a:rPr lang="it-IT" dirty="0" smtClean="0"/>
              <a:t>Forse nasce da una piccola cosa stupida che diventa una grande cosa stupida.</a:t>
            </a:r>
          </a:p>
          <a:p>
            <a:r>
              <a:rPr lang="it-IT" dirty="0" smtClean="0"/>
              <a:t>L a gente non si rende conto che fa male non solo agli altri ma anche a se stessi. E’ questo che penso del razzismo e non mi fa tanto piacere!  </a:t>
            </a:r>
          </a:p>
          <a:p>
            <a:endParaRPr lang="it-IT" dirty="0" smtClean="0"/>
          </a:p>
          <a:p>
            <a:r>
              <a:rPr lang="it-IT" dirty="0" smtClean="0"/>
              <a:t>Ciao Michela</a:t>
            </a:r>
          </a:p>
          <a:p>
            <a:endParaRPr lang="it-IT" dirty="0" smtClean="0"/>
          </a:p>
          <a:p>
            <a:endParaRPr lang="it-IT" dirty="0" smtClean="0"/>
          </a:p>
          <a:p>
            <a:endParaRPr lang="it-IT" dirty="0" smtClean="0"/>
          </a:p>
          <a:p>
            <a:endParaRPr lang="it-IT" dirty="0"/>
          </a:p>
        </p:txBody>
      </p:sp>
    </p:spTree>
  </p:cSld>
  <p:clrMapOvr>
    <a:masterClrMapping/>
  </p:clrMapOvr>
  <p:transition spd="slow">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1268760"/>
            <a:ext cx="6768752" cy="3416320"/>
          </a:xfrm>
          <a:prstGeom prst="rect">
            <a:avLst/>
          </a:prstGeom>
          <a:noFill/>
        </p:spPr>
        <p:txBody>
          <a:bodyPr wrap="square" rtlCol="0">
            <a:spAutoFit/>
          </a:bodyPr>
          <a:lstStyle/>
          <a:p>
            <a:r>
              <a:rPr lang="it-IT" sz="3600" dirty="0" smtClean="0"/>
              <a:t>MIA NONNA DICEVA CHE AL MONDO ESISTONO DUE TIPI DI PERSONE QUELLE CHE HANNO E QUELLE CHE NON HANNO… E COSì E’ PER LE RAZZE</a:t>
            </a:r>
            <a:endParaRPr lang="it-IT" sz="3600" dirty="0"/>
          </a:p>
        </p:txBody>
      </p:sp>
    </p:spTree>
  </p:cSld>
  <p:clrMapOvr>
    <a:masterClrMapping/>
  </p:clrMapOvr>
  <p:transition spd="slow">
    <p:pull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35696" y="1052736"/>
            <a:ext cx="5526360" cy="4247317"/>
          </a:xfrm>
          <a:prstGeom prst="rect">
            <a:avLst/>
          </a:prstGeom>
        </p:spPr>
        <p:txBody>
          <a:bodyPr wrap="square">
            <a:spAutoFit/>
          </a:bodyPr>
          <a:lstStyle/>
          <a:p>
            <a:r>
              <a:rPr lang="it-IT" dirty="0" smtClean="0"/>
              <a:t>IL RAZZISMO E’</a:t>
            </a:r>
          </a:p>
          <a:p>
            <a:endParaRPr lang="it-IT" dirty="0" smtClean="0"/>
          </a:p>
          <a:p>
            <a:r>
              <a:rPr lang="it-IT" dirty="0" smtClean="0"/>
              <a:t>UN COMPORTAMENTO SBAGLIATO                                                </a:t>
            </a:r>
          </a:p>
          <a:p>
            <a:endParaRPr lang="it-IT" dirty="0" smtClean="0"/>
          </a:p>
          <a:p>
            <a:r>
              <a:rPr lang="it-IT" dirty="0" smtClean="0"/>
              <a:t>E’ GUERRA</a:t>
            </a:r>
          </a:p>
          <a:p>
            <a:r>
              <a:rPr lang="it-IT" dirty="0" smtClean="0"/>
              <a:t> </a:t>
            </a:r>
          </a:p>
          <a:p>
            <a:r>
              <a:rPr lang="it-IT" dirty="0" smtClean="0"/>
              <a:t>E’ VIOLENZA</a:t>
            </a:r>
          </a:p>
          <a:p>
            <a:r>
              <a:rPr lang="it-IT" dirty="0" smtClean="0"/>
              <a:t> </a:t>
            </a:r>
          </a:p>
          <a:p>
            <a:r>
              <a:rPr lang="it-IT" dirty="0" smtClean="0"/>
              <a:t>E’ MORTE</a:t>
            </a:r>
          </a:p>
          <a:p>
            <a:r>
              <a:rPr lang="it-IT" dirty="0" smtClean="0"/>
              <a:t> </a:t>
            </a:r>
          </a:p>
          <a:p>
            <a:r>
              <a:rPr lang="it-IT" dirty="0" smtClean="0"/>
              <a:t>TUTTE QUESTE COSE SONO VERGOGNOSE</a:t>
            </a:r>
          </a:p>
          <a:p>
            <a:endParaRPr lang="it-IT" dirty="0" smtClean="0"/>
          </a:p>
          <a:p>
            <a:r>
              <a:rPr lang="it-IT" dirty="0" smtClean="0"/>
              <a:t>PERCHE’ NON POTREMO  MAI  ESSERE  UNITI? </a:t>
            </a:r>
          </a:p>
          <a:p>
            <a:r>
              <a:rPr lang="it-IT" dirty="0" smtClean="0"/>
              <a:t>                                                          </a:t>
            </a:r>
          </a:p>
          <a:p>
            <a:r>
              <a:rPr lang="it-IT" dirty="0" smtClean="0"/>
              <a:t>                                                              (MARTINA)                                      </a:t>
            </a:r>
          </a:p>
        </p:txBody>
      </p:sp>
      <p:pic>
        <p:nvPicPr>
          <p:cNvPr id="3" name="Guccini F &amp; Nomadi - Auschwitz.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 presetClass="mediacall" presetSubtype="0" fill="hold" nodeType="afterEffect">
                                  <p:stCondLst>
                                    <p:cond delay="0"/>
                                  </p:stCondLst>
                                  <p:childTnLst>
                                    <p:cmd type="call" cmd="playFrom(0.0)">
                                      <p:cBhvr>
                                        <p:cTn id="10" dur="341578"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1"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43608" y="836712"/>
            <a:ext cx="6984776" cy="5355312"/>
          </a:xfrm>
          <a:prstGeom prst="rect">
            <a:avLst/>
          </a:prstGeom>
          <a:noFill/>
        </p:spPr>
        <p:txBody>
          <a:bodyPr wrap="square" rtlCol="0">
            <a:spAutoFit/>
          </a:bodyPr>
          <a:lstStyle/>
          <a:p>
            <a:r>
              <a:rPr lang="it-IT" dirty="0" smtClean="0"/>
              <a:t>Cara Kitty</a:t>
            </a:r>
          </a:p>
          <a:p>
            <a:r>
              <a:rPr lang="it-IT" dirty="0" smtClean="0"/>
              <a:t>Fa un caldo tremendo, tutti sbuffano e sudano e a me tocca andare sempre a piedi.</a:t>
            </a:r>
          </a:p>
          <a:p>
            <a:r>
              <a:rPr lang="it-IT" dirty="0" smtClean="0"/>
              <a:t>Solo adesso mi accorgo di quanto sono comodi i tram, soprattutto quelli aperti ma noi ebrei non possiamo più prenderli, dobbiamo accontentarci di andare a piedibus calcantibus. L’unico mezzo di trasporto che possiamo ancora usare è il traghetto.</a:t>
            </a:r>
          </a:p>
          <a:p>
            <a:r>
              <a:rPr lang="it-IT" dirty="0" smtClean="0"/>
              <a:t>L’uomo che guida quello della 	Jozef Israelskade ci ha fatto salire quando gli abbiamo chiesto di attraversare.</a:t>
            </a:r>
          </a:p>
          <a:p>
            <a:r>
              <a:rPr lang="it-IT" sz="2400" b="1" dirty="0" smtClean="0"/>
              <a:t>Non è colpa degli olandesi, se noi ebrei ce la passiamo così male</a:t>
            </a:r>
          </a:p>
          <a:p>
            <a:r>
              <a:rPr lang="it-IT" sz="2400" b="1" dirty="0" smtClean="0"/>
              <a:t>                                (</a:t>
            </a:r>
            <a:r>
              <a:rPr lang="it-IT" sz="2400" dirty="0" smtClean="0"/>
              <a:t>diario di Anna Frank)</a:t>
            </a:r>
            <a:endParaRPr lang="it-IT" sz="2400" b="1" dirty="0" smtClean="0"/>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giorgioperlasca.it/Portals/0/auschwitz.jpg"/>
          <p:cNvPicPr>
            <a:picLocks noChangeAspect="1" noChangeArrowheads="1"/>
          </p:cNvPicPr>
          <p:nvPr/>
        </p:nvPicPr>
        <p:blipFill>
          <a:blip r:embed="rId2" cstate="print"/>
          <a:srcRect/>
          <a:stretch>
            <a:fillRect/>
          </a:stretch>
        </p:blipFill>
        <p:spPr bwMode="auto">
          <a:xfrm>
            <a:off x="1259632" y="764704"/>
            <a:ext cx="6581775" cy="5353050"/>
          </a:xfrm>
          <a:prstGeom prst="rect">
            <a:avLst/>
          </a:prstGeom>
          <a:noFill/>
        </p:spPr>
      </p:pic>
    </p:spTree>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1124744"/>
            <a:ext cx="6192688" cy="4401205"/>
          </a:xfrm>
          <a:prstGeom prst="rect">
            <a:avLst/>
          </a:prstGeom>
          <a:noFill/>
        </p:spPr>
        <p:txBody>
          <a:bodyPr wrap="square" rtlCol="0">
            <a:spAutoFit/>
          </a:bodyPr>
          <a:lstStyle/>
          <a:p>
            <a:r>
              <a:rPr lang="it-IT" sz="2800" dirty="0" smtClean="0"/>
              <a:t>CI SONO DUE TIPI DI INTOLLERANZA:</a:t>
            </a:r>
          </a:p>
          <a:p>
            <a:r>
              <a:rPr lang="it-IT" sz="2800" dirty="0" smtClean="0"/>
              <a:t>QUELLA INDIVIDUALE E QUELLA SOCIALE</a:t>
            </a:r>
          </a:p>
          <a:p>
            <a:r>
              <a:rPr lang="it-IT" sz="2800" dirty="0" smtClean="0"/>
              <a:t>QUELLA INDIVIDUALE SI MANIFESTA IN PICCOLE AZIONI</a:t>
            </a:r>
          </a:p>
          <a:p>
            <a:r>
              <a:rPr lang="it-IT" sz="2800" dirty="0" smtClean="0"/>
              <a:t>QUELLA SOCIALE PUO’ EVOLVERSI VERSO FORME ORGANIZZATE DI RIBELLIONE, FINO A CONDURRE A VERE E PROPRIE GUERRE</a:t>
            </a:r>
            <a:r>
              <a:rPr lang="it-IT" dirty="0" smtClean="0"/>
              <a:t>.</a:t>
            </a:r>
            <a:endParaRPr lang="it-IT" dirty="0"/>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3608" y="1124744"/>
            <a:ext cx="6984776" cy="3693319"/>
          </a:xfrm>
          <a:prstGeom prst="rect">
            <a:avLst/>
          </a:prstGeom>
          <a:noFill/>
        </p:spPr>
        <p:txBody>
          <a:bodyPr wrap="square" rtlCol="0">
            <a:spAutoFit/>
          </a:bodyPr>
          <a:lstStyle/>
          <a:p>
            <a:r>
              <a:rPr lang="it-IT" dirty="0" smtClean="0"/>
              <a:t>Caro Diario</a:t>
            </a:r>
          </a:p>
          <a:p>
            <a:r>
              <a:rPr lang="it-IT" dirty="0" smtClean="0"/>
              <a:t>Oggi mi è capitata una cosa veramente brutta che mi ha fatto arrabbiare.</a:t>
            </a:r>
          </a:p>
          <a:p>
            <a:r>
              <a:rPr lang="it-IT" dirty="0" smtClean="0"/>
              <a:t>Stavo tornando a casa quando ho sentito dei ragazzi che prendevano in giro e dicevano delle parole brutte ad una signora con il Hijob mentre stava seduta aspettando l’autobus.</a:t>
            </a:r>
          </a:p>
          <a:p>
            <a:r>
              <a:rPr lang="it-IT" dirty="0" smtClean="0"/>
              <a:t>Io non ce l’ho fatta a stare zitta e l’ho difesa.</a:t>
            </a:r>
          </a:p>
          <a:p>
            <a:r>
              <a:rPr lang="it-IT" dirty="0" smtClean="0"/>
              <a:t>Conosco quella signora, viene come me dalla Tunisia.</a:t>
            </a:r>
          </a:p>
          <a:p>
            <a:r>
              <a:rPr lang="it-IT" dirty="0" smtClean="0"/>
              <a:t>Credo che certe cose non dovrebbero accadere</a:t>
            </a:r>
          </a:p>
          <a:p>
            <a:endParaRPr lang="it-IT" dirty="0" smtClean="0"/>
          </a:p>
          <a:p>
            <a:r>
              <a:rPr lang="it-IT" dirty="0" smtClean="0"/>
              <a:t>Meriam </a:t>
            </a:r>
          </a:p>
          <a:p>
            <a:endParaRPr lang="it-IT"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27584" y="1124744"/>
            <a:ext cx="7128792" cy="4524315"/>
          </a:xfrm>
          <a:prstGeom prst="rect">
            <a:avLst/>
          </a:prstGeom>
          <a:noFill/>
        </p:spPr>
        <p:txBody>
          <a:bodyPr wrap="square" rtlCol="0">
            <a:spAutoFit/>
          </a:bodyPr>
          <a:lstStyle/>
          <a:p>
            <a:r>
              <a:rPr lang="it-IT" dirty="0" smtClean="0"/>
              <a:t>IL RAZZISMO E’ VIOLENZA, SANGUE</a:t>
            </a:r>
          </a:p>
          <a:p>
            <a:r>
              <a:rPr lang="it-IT" dirty="0" smtClean="0"/>
              <a:t>ODIO NEI CONFRONTI DI CHI E’ DIVERSO</a:t>
            </a:r>
          </a:p>
          <a:p>
            <a:r>
              <a:rPr lang="it-IT" dirty="0" smtClean="0"/>
              <a:t>IL RAZZISMO E’</a:t>
            </a:r>
          </a:p>
          <a:p>
            <a:r>
              <a:rPr lang="it-IT" dirty="0" smtClean="0"/>
              <a:t>ANCHE PAROLA CHE OFFENDE, ANNIENTA IL CUORE DELLE PERSONE</a:t>
            </a:r>
          </a:p>
          <a:p>
            <a:r>
              <a:rPr lang="it-IT" dirty="0" smtClean="0"/>
              <a:t>ROSSO SCURO</a:t>
            </a:r>
          </a:p>
          <a:p>
            <a:r>
              <a:rPr lang="it-IT" dirty="0" smtClean="0"/>
              <a:t>BAMBINI SENZA FUTURO</a:t>
            </a:r>
          </a:p>
          <a:p>
            <a:r>
              <a:rPr lang="it-IT" dirty="0" smtClean="0"/>
              <a:t>SOLDATI CON GIACCHE ALLACCIATE</a:t>
            </a:r>
          </a:p>
          <a:p>
            <a:r>
              <a:rPr lang="it-IT" dirty="0" smtClean="0"/>
              <a:t>PERSONE MINACCIATE</a:t>
            </a:r>
          </a:p>
          <a:p>
            <a:r>
              <a:rPr lang="it-IT" dirty="0" smtClean="0"/>
              <a:t>PERSONE INNOCENTI CON PIGIAMI A RIGHE</a:t>
            </a:r>
          </a:p>
          <a:p>
            <a:r>
              <a:rPr lang="it-IT" dirty="0" smtClean="0"/>
              <a:t>LASCIANO CASE, AMORE, GIOIA E FAMIGLIE</a:t>
            </a:r>
          </a:p>
          <a:p>
            <a:r>
              <a:rPr lang="it-IT" dirty="0" smtClean="0"/>
              <a:t>E SALGONO NEL BLU</a:t>
            </a:r>
          </a:p>
          <a:p>
            <a:r>
              <a:rPr lang="it-IT" dirty="0" smtClean="0"/>
              <a:t>PER NON ESSERCI PIU’- </a:t>
            </a:r>
          </a:p>
          <a:p>
            <a:endParaRPr lang="it-IT" dirty="0" smtClean="0"/>
          </a:p>
          <a:p>
            <a:r>
              <a:rPr lang="it-IT" dirty="0" smtClean="0"/>
              <a:t>                                                                                      (ELISA)</a:t>
            </a:r>
          </a:p>
          <a:p>
            <a:endParaRPr lang="it-IT" dirty="0"/>
          </a:p>
        </p:txBody>
      </p:sp>
    </p:spTree>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99592" y="1124744"/>
            <a:ext cx="6912768" cy="2862322"/>
          </a:xfrm>
          <a:prstGeom prst="rect">
            <a:avLst/>
          </a:prstGeom>
          <a:noFill/>
        </p:spPr>
        <p:txBody>
          <a:bodyPr wrap="square" rtlCol="0">
            <a:spAutoFit/>
          </a:bodyPr>
          <a:lstStyle/>
          <a:p>
            <a:r>
              <a:rPr lang="it-IT" sz="3600" dirty="0" smtClean="0"/>
              <a:t>PERSONE SENZA CUORE TRAFIGGONO ANIME DISPERATE</a:t>
            </a:r>
          </a:p>
          <a:p>
            <a:r>
              <a:rPr lang="it-IT" sz="3600" dirty="0" smtClean="0"/>
              <a:t>IL TRENO ARRIVA E LA SPERANZA FINISCE</a:t>
            </a:r>
            <a:endParaRPr lang="it-IT" sz="3600" dirty="0"/>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76672"/>
            <a:ext cx="8229600" cy="5619328"/>
          </a:xfrm>
        </p:spPr>
        <p:txBody>
          <a:bodyPr/>
          <a:lstStyle/>
          <a:p>
            <a:pPr>
              <a:buNone/>
            </a:pPr>
            <a:endParaRPr lang="it-IT" dirty="0" smtClean="0"/>
          </a:p>
          <a:p>
            <a:pPr>
              <a:buNone/>
            </a:pPr>
            <a:r>
              <a:rPr lang="it-IT" sz="4800" b="1" dirty="0" smtClean="0"/>
              <a:t> </a:t>
            </a:r>
          </a:p>
          <a:p>
            <a:pPr>
              <a:buNone/>
            </a:pPr>
            <a:r>
              <a:rPr lang="it-IT" sz="4800" b="1" dirty="0" smtClean="0"/>
              <a:t>Il razzismo è l’espressione del cervello umano ridotta ai minimi termini</a:t>
            </a:r>
            <a:r>
              <a:rPr lang="it-IT" sz="4800" dirty="0" smtClean="0"/>
              <a:t>.   </a:t>
            </a:r>
          </a:p>
          <a:p>
            <a:pPr>
              <a:buNone/>
            </a:pPr>
            <a:r>
              <a:rPr lang="it-IT" sz="4800" b="1" dirty="0" smtClean="0"/>
              <a:t>                </a:t>
            </a:r>
            <a:r>
              <a:rPr lang="it-IT" sz="3600" b="1" dirty="0" smtClean="0"/>
              <a:t>(Rigoberta Menchú)</a:t>
            </a:r>
            <a:endParaRPr lang="it-IT" sz="3600" dirty="0" smtClean="0"/>
          </a:p>
          <a:p>
            <a:pPr>
              <a:buNone/>
            </a:pPr>
            <a:endParaRPr lang="it-IT" dirty="0" smtClean="0"/>
          </a:p>
        </p:txBody>
      </p:sp>
    </p:spTree>
  </p:cSld>
  <p:clrMapOvr>
    <a:masterClrMapping/>
  </p:clrMapOvr>
  <p:transition>
    <p:sndAc>
      <p:stSnd>
        <p:snd r:embed="rId2" name="wind.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99592" y="1196752"/>
            <a:ext cx="6120680" cy="3970318"/>
          </a:xfrm>
          <a:prstGeom prst="rect">
            <a:avLst/>
          </a:prstGeom>
          <a:noFill/>
        </p:spPr>
        <p:txBody>
          <a:bodyPr wrap="square" rtlCol="0">
            <a:spAutoFit/>
          </a:bodyPr>
          <a:lstStyle/>
          <a:p>
            <a:r>
              <a:rPr lang="it-IT" sz="3600" dirty="0" smtClean="0"/>
              <a:t>SE COMPRENDERE  E’ IMPOSSIBILE</a:t>
            </a:r>
          </a:p>
          <a:p>
            <a:endParaRPr lang="it-IT" sz="3600" dirty="0" smtClean="0"/>
          </a:p>
          <a:p>
            <a:r>
              <a:rPr lang="it-IT" sz="3600" dirty="0" smtClean="0"/>
              <a:t>RICORDARE   E’  NECESSARIO   </a:t>
            </a:r>
          </a:p>
          <a:p>
            <a:r>
              <a:rPr lang="it-IT" sz="3600" dirty="0" smtClean="0"/>
              <a:t>     </a:t>
            </a:r>
          </a:p>
          <a:p>
            <a:r>
              <a:rPr lang="it-IT" sz="3600" dirty="0" smtClean="0"/>
              <a:t>                       (P. LEVI)</a:t>
            </a:r>
            <a:endParaRPr lang="it-IT" sz="3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71600" y="476672"/>
            <a:ext cx="7128792" cy="5632311"/>
          </a:xfrm>
          <a:prstGeom prst="rect">
            <a:avLst/>
          </a:prstGeom>
          <a:noFill/>
        </p:spPr>
        <p:txBody>
          <a:bodyPr wrap="square" rtlCol="0">
            <a:spAutoFit/>
          </a:bodyPr>
          <a:lstStyle/>
          <a:p>
            <a:r>
              <a:rPr lang="it-IT" b="1" dirty="0" smtClean="0"/>
              <a:t>Maria Vittoria:</a:t>
            </a:r>
            <a:r>
              <a:rPr lang="it-IT" dirty="0" smtClean="0"/>
              <a:t> secondo me questa frase significa che non si riesce a capire che non si deve uccidere e ricordare che sono morte tante persone ci aiuta.</a:t>
            </a:r>
          </a:p>
          <a:p>
            <a:endParaRPr lang="it-IT" b="1" dirty="0" smtClean="0"/>
          </a:p>
          <a:p>
            <a:r>
              <a:rPr lang="it-IT" b="1" dirty="0" smtClean="0"/>
              <a:t>Matteo G: </a:t>
            </a:r>
            <a:r>
              <a:rPr lang="it-IT" dirty="0" smtClean="0"/>
              <a:t>secondo me ricordare è importante perché è una cosa leale</a:t>
            </a:r>
          </a:p>
          <a:p>
            <a:endParaRPr lang="it-IT" dirty="0" smtClean="0"/>
          </a:p>
          <a:p>
            <a:r>
              <a:rPr lang="it-IT" b="1" dirty="0" smtClean="0"/>
              <a:t>Sofia: </a:t>
            </a:r>
            <a:r>
              <a:rPr lang="it-IT" dirty="0" smtClean="0"/>
              <a:t>secondo me vuol dire che se gli esseri umano con capiscono quello che fanno devono almeno ricordarlo</a:t>
            </a:r>
          </a:p>
          <a:p>
            <a:endParaRPr lang="it-IT" b="1" dirty="0" smtClean="0"/>
          </a:p>
          <a:p>
            <a:r>
              <a:rPr lang="it-IT" b="1" dirty="0" smtClean="0"/>
              <a:t>Gabriele : </a:t>
            </a:r>
            <a:r>
              <a:rPr lang="it-IT" dirty="0" smtClean="0"/>
              <a:t>secondo me vuol dire che se non si riesce a capire che l’intolleranza è sbagliata ricordare ciò che ha causato ci aiuta</a:t>
            </a:r>
          </a:p>
          <a:p>
            <a:endParaRPr lang="it-IT" dirty="0" smtClean="0"/>
          </a:p>
          <a:p>
            <a:r>
              <a:rPr lang="it-IT" b="1" dirty="0" smtClean="0"/>
              <a:t>Agnese : </a:t>
            </a:r>
            <a:r>
              <a:rPr lang="it-IT" dirty="0" smtClean="0"/>
              <a:t>secondo me significa che ricordare ti aiuta a non fare cose sbagliate e a pensare prima di agire</a:t>
            </a:r>
          </a:p>
          <a:p>
            <a:endParaRPr lang="it-IT" b="1" dirty="0" smtClean="0"/>
          </a:p>
          <a:p>
            <a:r>
              <a:rPr lang="it-IT" b="1" dirty="0" smtClean="0"/>
              <a:t>Alex:</a:t>
            </a:r>
            <a:r>
              <a:rPr lang="it-IT" dirty="0" smtClean="0"/>
              <a:t> secondo me vuol dire che ricordare ciò che di brutto è accaduto ci permette di diventare uomini migliori.</a:t>
            </a:r>
            <a:endParaRPr lang="it-IT" b="1" dirty="0" smtClean="0"/>
          </a:p>
          <a:p>
            <a:endParaRPr lang="it-IT"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179512" y="1142584"/>
            <a:ext cx="896448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b="1"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L’annullamento della personalità, il degrado dell’essere umano alla condizione di animale, la privazione della dignità: che cos’è tutto questo se non una morte anticipata, una morte ancora più grave, non fisica, bensì spirituale?. </a:t>
            </a:r>
            <a:endParaRPr kumimoji="0" lang="it-IT"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b="1"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Tutto nei campi di sterminio era finalizzato al raggiungimento di questo obiettivo, dalla scritta sul cancello d’entrata fino all’orchestra che scandiva le ore di lavoro. Anche i kapò, come ricorda Levi, erano vittime e allo stesso tempo carnefici di questa progressiva distruzione della personalità. L’essere umano è  da considerarsi tale in quanto insieme di domande, di memorie, di emozioni, di sentimenti, di pensieri, tutti fattori che all’interno del Lager venivano ridotti al minimo e dai meno forti addirittura abbandonati, per lasciare posto agli istinti animali, dettati dalla sopravvivenza. Questa è la cosa più terribile che veniva attuata, perché, anche nella schiavitù, un uomo ha la capacità di rimanere tale, di rimanere se stesso, pur subendo angherie, sopraffazioni. Nei Lager no, il target primario era l’annullamento totale, del corpo e dell’anima: a queste persone non era neanche consentito morire da esseri umani, ma da animali.  </a:t>
            </a:r>
            <a:endParaRPr kumimoji="0" lang="it-IT"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endParaRPr kumimoji="0" lang="it-IT"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1" name="Picture 1" descr="Fotografie identificative di una detenuta del campo di Auschwitz. Polonia, tra il 1942 e il 1945."/>
          <p:cNvPicPr>
            <a:picLocks noChangeAspect="1" noChangeArrowheads="1"/>
          </p:cNvPicPr>
          <p:nvPr/>
        </p:nvPicPr>
        <p:blipFill>
          <a:blip r:embed="rId2" cstate="print"/>
          <a:srcRect/>
          <a:stretch>
            <a:fillRect/>
          </a:stretch>
        </p:blipFill>
        <p:spPr bwMode="auto">
          <a:xfrm>
            <a:off x="611560" y="620688"/>
            <a:ext cx="7704856" cy="5184576"/>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395536" y="332656"/>
            <a:ext cx="8460432"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rgbClr val="0000FF"/>
                </a:solidFill>
                <a:effectLst/>
                <a:latin typeface="Arial Unicode MS" pitchFamily="34" charset="-128"/>
                <a:ea typeface="Arial Unicode MS" pitchFamily="34" charset="-128"/>
                <a:cs typeface="Arial Unicode MS" pitchFamily="34" charset="-128"/>
              </a:rPr>
              <a:t>Se questo è un uomo</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“Voi che vivete sicuri</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Nelle vostre tiepide case,</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Voi che trovate tornando a sera</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Il cibo caldo e visi amici:</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Considerate se questo è un uomo</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Che lavora nel fango</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Che non conosce pace</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Che lotta per mezzo pane</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Che muore per un sì o per un no.</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Considerate se questa è una donna,</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Senza capelli e senza nome</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Senza più forza di ricordare</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Vuoti gli occhi e freddo il grembo</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Come una rana d’inverno.</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Meditate che questo è stato:</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Vi comando queste parole.</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Scolpitele nel vostro cuore</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Stando in casa andando per via,</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Coricandovi alzandovi;</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Ripetetele ai vostri figli.</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O vi si sfaccia la casa,</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La malattia vi impedisca,</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I vostri nati torcano il viso da voi.”</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2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endParaRPr kumimoji="0" lang="it-IT"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Lst>
            </a:pPr>
            <a:r>
              <a:rPr kumimoji="0" lang="it-IT" sz="10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(Primo Levi, </a:t>
            </a:r>
            <a:r>
              <a:rPr kumimoji="0" lang="it-IT" sz="1000" b="1"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Se questo è un uomo</a:t>
            </a:r>
            <a:r>
              <a:rPr kumimoji="0" lang="it-IT" sz="10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052736"/>
            <a:ext cx="6696744" cy="2585323"/>
          </a:xfrm>
          <a:prstGeom prst="rect">
            <a:avLst/>
          </a:prstGeom>
          <a:noFill/>
        </p:spPr>
        <p:txBody>
          <a:bodyPr wrap="square" rtlCol="0">
            <a:spAutoFit/>
          </a:bodyPr>
          <a:lstStyle/>
          <a:p>
            <a:r>
              <a:rPr lang="it-IT" dirty="0" smtClean="0"/>
              <a:t>COSA PENSO IO DEL RAZZISMO</a:t>
            </a:r>
          </a:p>
          <a:p>
            <a:endParaRPr lang="it-IT" dirty="0" smtClean="0"/>
          </a:p>
          <a:p>
            <a:r>
              <a:rPr lang="it-IT" dirty="0" smtClean="0"/>
              <a:t>Secondo me il razzismo è una cosa ingiusta, senza senso.</a:t>
            </a:r>
          </a:p>
          <a:p>
            <a:r>
              <a:rPr lang="it-IT" dirty="0" smtClean="0"/>
              <a:t>Esso porta alla guerra, morte, campi di concentramento e pazzia.</a:t>
            </a:r>
          </a:p>
          <a:p>
            <a:r>
              <a:rPr lang="it-IT" dirty="0" smtClean="0"/>
              <a:t>La mia opinione è che se la tolleranza avesse la meglio sull’intolleranza e se quindi svanisse sarebbe meglio per tutto il mondo.</a:t>
            </a:r>
          </a:p>
          <a:p>
            <a:r>
              <a:rPr lang="it-IT" dirty="0" smtClean="0"/>
              <a:t>                                                (AGNESE)</a:t>
            </a:r>
            <a:endParaRPr lang="it-IT" dirty="0"/>
          </a:p>
        </p:txBody>
      </p:sp>
    </p:spTree>
  </p:cSld>
  <p:clrMapOvr>
    <a:masterClrMapping/>
  </p:clrMapOvr>
  <p:transition spd="slow">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87624" y="1340768"/>
            <a:ext cx="6552728" cy="3785652"/>
          </a:xfrm>
          <a:prstGeom prst="rect">
            <a:avLst/>
          </a:prstGeom>
          <a:noFill/>
        </p:spPr>
        <p:txBody>
          <a:bodyPr wrap="square" rtlCol="0">
            <a:spAutoFit/>
          </a:bodyPr>
          <a:lstStyle/>
          <a:p>
            <a:r>
              <a:rPr lang="it-IT" sz="6000" dirty="0" smtClean="0"/>
              <a:t>E’  ACCADUTO MA …</a:t>
            </a:r>
          </a:p>
          <a:p>
            <a:r>
              <a:rPr lang="it-IT" sz="6000" dirty="0" smtClean="0"/>
              <a:t>NON DEVE PIU’  ACCADERE</a:t>
            </a:r>
            <a:endParaRPr lang="it-IT" sz="6000" dirty="0"/>
          </a:p>
        </p:txBody>
      </p:sp>
    </p:spTree>
  </p:cSld>
  <p:clrMapOvr>
    <a:masterClrMapping/>
  </p:clrMapOvr>
  <p:transition spd="slow">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1556792"/>
            <a:ext cx="6408712" cy="3416320"/>
          </a:xfrm>
          <a:prstGeom prst="rect">
            <a:avLst/>
          </a:prstGeom>
          <a:noFill/>
        </p:spPr>
        <p:txBody>
          <a:bodyPr wrap="square" rtlCol="0">
            <a:spAutoFit/>
          </a:bodyPr>
          <a:lstStyle/>
          <a:p>
            <a:r>
              <a:rPr lang="it-IT" sz="5400" dirty="0" smtClean="0"/>
              <a:t>LA  PACE CI SARA’</a:t>
            </a:r>
          </a:p>
          <a:p>
            <a:r>
              <a:rPr lang="it-IT" sz="5400" dirty="0" smtClean="0"/>
              <a:t>QUANDO LA BELVA UMANA  FINIRA’</a:t>
            </a:r>
            <a:endParaRPr lang="it-IT" sz="5400" dirty="0"/>
          </a:p>
        </p:txBody>
      </p:sp>
    </p:spTree>
  </p:cSld>
  <p:clrMapOvr>
    <a:masterClrMapping/>
  </p:clrMapOvr>
  <p:transition spd="slow">
    <p:spli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5576" y="692696"/>
            <a:ext cx="7704856" cy="5355312"/>
          </a:xfrm>
          <a:prstGeom prst="rect">
            <a:avLst/>
          </a:prstGeom>
          <a:noFill/>
        </p:spPr>
        <p:txBody>
          <a:bodyPr wrap="square" rtlCol="0">
            <a:spAutoFit/>
          </a:bodyPr>
          <a:lstStyle/>
          <a:p>
            <a:r>
              <a:rPr lang="it-IT" dirty="0" smtClean="0"/>
              <a:t>Nel  1980  muore Tito, il generale che governò per anni la Juguslavia instaurando una dittatura, e inizia la disgregazione del territorio formato da diverse etnie, religioni e culture,</a:t>
            </a:r>
          </a:p>
          <a:p>
            <a:r>
              <a:rPr lang="it-IT" dirty="0" smtClean="0"/>
              <a:t>I nazionalismi e gli odi etnici ebbero la meglio sulla ragione e sulla solidarietà ed iniziò una guerra che aveva come imperativo </a:t>
            </a:r>
            <a:r>
              <a:rPr lang="it-IT" b="1" dirty="0" smtClean="0"/>
              <a:t>TUTTI CONTRO TUTTI.</a:t>
            </a:r>
          </a:p>
          <a:p>
            <a:endParaRPr lang="it-IT" b="1" dirty="0" smtClean="0"/>
          </a:p>
          <a:p>
            <a:r>
              <a:rPr lang="it-IT" b="1" dirty="0" smtClean="0"/>
              <a:t>Essa coinvolse sia le etnie che le fedi religiose</a:t>
            </a:r>
          </a:p>
          <a:p>
            <a:endParaRPr lang="it-IT" b="1" dirty="0" smtClean="0"/>
          </a:p>
          <a:p>
            <a:r>
              <a:rPr lang="it-IT" dirty="0" smtClean="0"/>
              <a:t>La guerra civile juguslava ,ispirata al principio “</a:t>
            </a:r>
            <a:r>
              <a:rPr lang="it-IT" b="1" dirty="0" smtClean="0"/>
              <a:t>della pulizia etnica,</a:t>
            </a:r>
          </a:p>
          <a:p>
            <a:r>
              <a:rPr lang="it-IT" dirty="0" smtClean="0"/>
              <a:t>cioè allo sterminio degli avversari ,  è stata la più sanguinosa e disumana.</a:t>
            </a:r>
          </a:p>
          <a:p>
            <a:r>
              <a:rPr lang="it-IT" dirty="0" smtClean="0"/>
              <a:t>Milioni di persone  sono state uccise o orrendamente mutilate, milioni di donne sono state violentate e migliaia di persona sono state deportate nei campi di concentramento.</a:t>
            </a:r>
          </a:p>
          <a:p>
            <a:r>
              <a:rPr lang="it-IT" dirty="0" smtClean="0"/>
              <a:t>A milioni hanno dovuto lasciare le loro case e le loro proprietà</a:t>
            </a:r>
          </a:p>
          <a:p>
            <a:endParaRPr lang="it-IT" dirty="0" smtClean="0"/>
          </a:p>
          <a:p>
            <a:endParaRPr lang="it-IT" b="1" dirty="0" smtClean="0"/>
          </a:p>
          <a:p>
            <a:r>
              <a:rPr lang="it-IT" b="1" dirty="0" smtClean="0"/>
              <a:t>NEANCHE DA QUESTA GUERRA IMPAREREMO QUALCHE COSA?</a:t>
            </a:r>
            <a:endParaRPr lang="it-IT"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http://images.corriereobjects.it/gallery/Esteri/2010/07_Luglio/srebrenica/1/img_1/Bosnia_02_672-458_resize.jpg"/>
          <p:cNvPicPr>
            <a:picLocks noChangeAspect="1" noChangeArrowheads="1"/>
          </p:cNvPicPr>
          <p:nvPr/>
        </p:nvPicPr>
        <p:blipFill>
          <a:blip r:embed="rId2" cstate="print"/>
          <a:srcRect/>
          <a:stretch>
            <a:fillRect/>
          </a:stretch>
        </p:blipFill>
        <p:spPr bwMode="auto">
          <a:xfrm>
            <a:off x="683568" y="980728"/>
            <a:ext cx="7992888" cy="4896544"/>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04664"/>
            <a:ext cx="8229600" cy="5691336"/>
          </a:xfrm>
        </p:spPr>
        <p:txBody>
          <a:bodyPr/>
          <a:lstStyle/>
          <a:p>
            <a:pPr>
              <a:buNone/>
            </a:pPr>
            <a:endParaRPr lang="it-IT" dirty="0" smtClean="0"/>
          </a:p>
          <a:p>
            <a:pPr>
              <a:buNone/>
            </a:pPr>
            <a:endParaRPr lang="it-IT" dirty="0"/>
          </a:p>
        </p:txBody>
      </p:sp>
      <p:sp>
        <p:nvSpPr>
          <p:cNvPr id="4" name="Ovale 3"/>
          <p:cNvSpPr/>
          <p:nvPr/>
        </p:nvSpPr>
        <p:spPr>
          <a:xfrm>
            <a:off x="3275856" y="2564904"/>
            <a:ext cx="2592288"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RAZZISMO</a:t>
            </a:r>
            <a:endParaRPr lang="it-IT" dirty="0"/>
          </a:p>
        </p:txBody>
      </p:sp>
      <p:cxnSp>
        <p:nvCxnSpPr>
          <p:cNvPr id="6" name="Connettore 2 5"/>
          <p:cNvCxnSpPr/>
          <p:nvPr/>
        </p:nvCxnSpPr>
        <p:spPr>
          <a:xfrm rot="10800000">
            <a:off x="3203848" y="2204864"/>
            <a:ext cx="79208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ale 6"/>
          <p:cNvSpPr/>
          <p:nvPr/>
        </p:nvSpPr>
        <p:spPr>
          <a:xfrm>
            <a:off x="1475656" y="1844824"/>
            <a:ext cx="172819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CasellaDiTesto 8"/>
          <p:cNvSpPr txBox="1"/>
          <p:nvPr/>
        </p:nvSpPr>
        <p:spPr>
          <a:xfrm>
            <a:off x="1763688" y="1916832"/>
            <a:ext cx="1296144" cy="923330"/>
          </a:xfrm>
          <a:prstGeom prst="rect">
            <a:avLst/>
          </a:prstGeom>
          <a:noFill/>
        </p:spPr>
        <p:txBody>
          <a:bodyPr wrap="square" rtlCol="0">
            <a:spAutoFit/>
          </a:bodyPr>
          <a:lstStyle/>
          <a:p>
            <a:r>
              <a:rPr lang="it-IT" dirty="0" smtClean="0"/>
              <a:t>Far del male alle persone</a:t>
            </a:r>
            <a:endParaRPr lang="it-IT" dirty="0"/>
          </a:p>
        </p:txBody>
      </p:sp>
      <p:cxnSp>
        <p:nvCxnSpPr>
          <p:cNvPr id="11" name="Connettore 2 10"/>
          <p:cNvCxnSpPr>
            <a:stCxn id="4" idx="2"/>
          </p:cNvCxnSpPr>
          <p:nvPr/>
        </p:nvCxnSpPr>
        <p:spPr>
          <a:xfrm rot="10800000" flipV="1">
            <a:off x="1979712" y="3356992"/>
            <a:ext cx="129614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e 11"/>
          <p:cNvSpPr/>
          <p:nvPr/>
        </p:nvSpPr>
        <p:spPr>
          <a:xfrm>
            <a:off x="395536" y="3789040"/>
            <a:ext cx="187220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CasellaDiTesto 12"/>
          <p:cNvSpPr txBox="1"/>
          <p:nvPr/>
        </p:nvSpPr>
        <p:spPr>
          <a:xfrm>
            <a:off x="755576" y="3933056"/>
            <a:ext cx="1152128" cy="923330"/>
          </a:xfrm>
          <a:prstGeom prst="rect">
            <a:avLst/>
          </a:prstGeom>
          <a:noFill/>
        </p:spPr>
        <p:txBody>
          <a:bodyPr wrap="square" rtlCol="0">
            <a:spAutoFit/>
          </a:bodyPr>
          <a:lstStyle/>
          <a:p>
            <a:r>
              <a:rPr lang="it-IT" dirty="0" smtClean="0"/>
              <a:t>Violare i diritti umani</a:t>
            </a:r>
            <a:endParaRPr lang="it-IT" dirty="0"/>
          </a:p>
        </p:txBody>
      </p:sp>
      <p:cxnSp>
        <p:nvCxnSpPr>
          <p:cNvPr id="15" name="Connettore 2 14"/>
          <p:cNvCxnSpPr/>
          <p:nvPr/>
        </p:nvCxnSpPr>
        <p:spPr>
          <a:xfrm rot="5400000">
            <a:off x="3131840" y="4293096"/>
            <a:ext cx="100811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e 15"/>
          <p:cNvSpPr/>
          <p:nvPr/>
        </p:nvSpPr>
        <p:spPr>
          <a:xfrm>
            <a:off x="1043608" y="5229200"/>
            <a:ext cx="2088232"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CasellaDiTesto 16"/>
          <p:cNvSpPr txBox="1"/>
          <p:nvPr/>
        </p:nvSpPr>
        <p:spPr>
          <a:xfrm>
            <a:off x="1331640" y="5373216"/>
            <a:ext cx="1512168" cy="923330"/>
          </a:xfrm>
          <a:prstGeom prst="rect">
            <a:avLst/>
          </a:prstGeom>
          <a:noFill/>
        </p:spPr>
        <p:txBody>
          <a:bodyPr wrap="square" rtlCol="0">
            <a:spAutoFit/>
          </a:bodyPr>
          <a:lstStyle/>
          <a:p>
            <a:r>
              <a:rPr lang="it-IT" dirty="0" smtClean="0"/>
              <a:t>Non rispettare gli  altri</a:t>
            </a:r>
            <a:endParaRPr lang="it-IT" dirty="0"/>
          </a:p>
        </p:txBody>
      </p:sp>
      <p:cxnSp>
        <p:nvCxnSpPr>
          <p:cNvPr id="19" name="Connettore 2 18"/>
          <p:cNvCxnSpPr/>
          <p:nvPr/>
        </p:nvCxnSpPr>
        <p:spPr>
          <a:xfrm rot="16200000" flipH="1">
            <a:off x="3743908" y="4689140"/>
            <a:ext cx="115212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Ovale 19"/>
          <p:cNvSpPr/>
          <p:nvPr/>
        </p:nvSpPr>
        <p:spPr>
          <a:xfrm>
            <a:off x="3419872" y="5373216"/>
            <a:ext cx="187220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1" name="CasellaDiTesto 20"/>
          <p:cNvSpPr txBox="1"/>
          <p:nvPr/>
        </p:nvSpPr>
        <p:spPr>
          <a:xfrm>
            <a:off x="3563888" y="5445224"/>
            <a:ext cx="1800200" cy="923330"/>
          </a:xfrm>
          <a:prstGeom prst="rect">
            <a:avLst/>
          </a:prstGeom>
          <a:noFill/>
        </p:spPr>
        <p:txBody>
          <a:bodyPr wrap="square" rtlCol="0">
            <a:spAutoFit/>
          </a:bodyPr>
          <a:lstStyle/>
          <a:p>
            <a:r>
              <a:rPr lang="it-IT" dirty="0" smtClean="0"/>
              <a:t>Odiare le persone diverse</a:t>
            </a:r>
            <a:endParaRPr lang="it-IT" dirty="0"/>
          </a:p>
        </p:txBody>
      </p:sp>
      <p:cxnSp>
        <p:nvCxnSpPr>
          <p:cNvPr id="23" name="Connettore 2 22"/>
          <p:cNvCxnSpPr/>
          <p:nvPr/>
        </p:nvCxnSpPr>
        <p:spPr>
          <a:xfrm>
            <a:off x="5220072" y="4077072"/>
            <a:ext cx="93610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Ovale 23"/>
          <p:cNvSpPr/>
          <p:nvPr/>
        </p:nvSpPr>
        <p:spPr>
          <a:xfrm>
            <a:off x="5292080" y="5013176"/>
            <a:ext cx="2088232"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Annientare il cuore delle persone</a:t>
            </a:r>
            <a:endParaRPr lang="it-IT" dirty="0"/>
          </a:p>
        </p:txBody>
      </p:sp>
      <p:cxnSp>
        <p:nvCxnSpPr>
          <p:cNvPr id="26" name="Connettore 2 25"/>
          <p:cNvCxnSpPr/>
          <p:nvPr/>
        </p:nvCxnSpPr>
        <p:spPr>
          <a:xfrm>
            <a:off x="5868144" y="3501008"/>
            <a:ext cx="129614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Ovale 26"/>
          <p:cNvSpPr/>
          <p:nvPr/>
        </p:nvSpPr>
        <p:spPr>
          <a:xfrm>
            <a:off x="7164288" y="3356992"/>
            <a:ext cx="172819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8" name="CasellaDiTesto 27"/>
          <p:cNvSpPr txBox="1"/>
          <p:nvPr/>
        </p:nvSpPr>
        <p:spPr>
          <a:xfrm>
            <a:off x="7308304" y="3717032"/>
            <a:ext cx="1512168" cy="646331"/>
          </a:xfrm>
          <a:prstGeom prst="rect">
            <a:avLst/>
          </a:prstGeom>
          <a:noFill/>
        </p:spPr>
        <p:txBody>
          <a:bodyPr wrap="square" rtlCol="0">
            <a:spAutoFit/>
          </a:bodyPr>
          <a:lstStyle/>
          <a:p>
            <a:r>
              <a:rPr lang="it-IT" dirty="0" smtClean="0"/>
              <a:t>Forma di violenza</a:t>
            </a:r>
            <a:endParaRPr lang="it-IT" dirty="0"/>
          </a:p>
        </p:txBody>
      </p:sp>
      <p:cxnSp>
        <p:nvCxnSpPr>
          <p:cNvPr id="30" name="Connettore 2 29"/>
          <p:cNvCxnSpPr/>
          <p:nvPr/>
        </p:nvCxnSpPr>
        <p:spPr>
          <a:xfrm flipV="1">
            <a:off x="5580112" y="2348880"/>
            <a:ext cx="144016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Ovale 30"/>
          <p:cNvSpPr/>
          <p:nvPr/>
        </p:nvSpPr>
        <p:spPr>
          <a:xfrm>
            <a:off x="7092280" y="1700808"/>
            <a:ext cx="172819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2" name="CasellaDiTesto 31"/>
          <p:cNvSpPr txBox="1"/>
          <p:nvPr/>
        </p:nvSpPr>
        <p:spPr>
          <a:xfrm>
            <a:off x="7236296" y="2132856"/>
            <a:ext cx="1512168" cy="369332"/>
          </a:xfrm>
          <a:prstGeom prst="rect">
            <a:avLst/>
          </a:prstGeom>
          <a:noFill/>
        </p:spPr>
        <p:txBody>
          <a:bodyPr wrap="square" rtlCol="0">
            <a:spAutoFit/>
          </a:bodyPr>
          <a:lstStyle/>
          <a:p>
            <a:r>
              <a:rPr lang="it-IT" dirty="0" smtClean="0"/>
              <a:t>intolleranza</a:t>
            </a:r>
            <a:endParaRPr lang="it-IT" dirty="0"/>
          </a:p>
        </p:txBody>
      </p:sp>
      <p:cxnSp>
        <p:nvCxnSpPr>
          <p:cNvPr id="34" name="Connettore 2 33"/>
          <p:cNvCxnSpPr/>
          <p:nvPr/>
        </p:nvCxnSpPr>
        <p:spPr>
          <a:xfrm rot="5400000" flipH="1" flipV="1">
            <a:off x="5004048" y="2060848"/>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Ovale 34"/>
          <p:cNvSpPr/>
          <p:nvPr/>
        </p:nvSpPr>
        <p:spPr>
          <a:xfrm>
            <a:off x="5004048" y="908720"/>
            <a:ext cx="208823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6" name="CasellaDiTesto 35"/>
          <p:cNvSpPr txBox="1"/>
          <p:nvPr/>
        </p:nvSpPr>
        <p:spPr>
          <a:xfrm>
            <a:off x="5436096" y="908720"/>
            <a:ext cx="1296144" cy="923330"/>
          </a:xfrm>
          <a:prstGeom prst="rect">
            <a:avLst/>
          </a:prstGeom>
          <a:noFill/>
        </p:spPr>
        <p:txBody>
          <a:bodyPr wrap="square" rtlCol="0">
            <a:spAutoFit/>
          </a:bodyPr>
          <a:lstStyle/>
          <a:p>
            <a:r>
              <a:rPr lang="it-IT" dirty="0" smtClean="0"/>
              <a:t>Pensare di essere superiori</a:t>
            </a:r>
            <a:endParaRPr lang="it-IT" dirty="0"/>
          </a:p>
        </p:txBody>
      </p:sp>
      <p:cxnSp>
        <p:nvCxnSpPr>
          <p:cNvPr id="38" name="Connettore 2 37"/>
          <p:cNvCxnSpPr/>
          <p:nvPr/>
        </p:nvCxnSpPr>
        <p:spPr>
          <a:xfrm rot="16200000" flipV="1">
            <a:off x="3671900" y="1736812"/>
            <a:ext cx="108012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Ovale 38"/>
          <p:cNvSpPr/>
          <p:nvPr/>
        </p:nvSpPr>
        <p:spPr>
          <a:xfrm>
            <a:off x="2267744" y="332656"/>
            <a:ext cx="187220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0" name="CasellaDiTesto 39"/>
          <p:cNvSpPr txBox="1"/>
          <p:nvPr/>
        </p:nvSpPr>
        <p:spPr>
          <a:xfrm>
            <a:off x="2483768" y="476672"/>
            <a:ext cx="1584176" cy="646331"/>
          </a:xfrm>
          <a:prstGeom prst="rect">
            <a:avLst/>
          </a:prstGeom>
          <a:noFill/>
        </p:spPr>
        <p:txBody>
          <a:bodyPr wrap="square" rtlCol="0">
            <a:spAutoFit/>
          </a:bodyPr>
          <a:lstStyle/>
          <a:p>
            <a:r>
              <a:rPr lang="it-IT" dirty="0" smtClean="0"/>
              <a:t>Far del male agli altri</a:t>
            </a: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3608" y="980728"/>
            <a:ext cx="6264696" cy="4801314"/>
          </a:xfrm>
          <a:prstGeom prst="rect">
            <a:avLst/>
          </a:prstGeom>
          <a:noFill/>
        </p:spPr>
        <p:txBody>
          <a:bodyPr wrap="square" rtlCol="0">
            <a:spAutoFit/>
          </a:bodyPr>
          <a:lstStyle/>
          <a:p>
            <a:r>
              <a:rPr lang="it-IT" dirty="0" smtClean="0"/>
              <a:t>IL RAZZISMO E’</a:t>
            </a:r>
          </a:p>
          <a:p>
            <a:endParaRPr lang="it-IT" dirty="0" smtClean="0"/>
          </a:p>
          <a:p>
            <a:r>
              <a:rPr lang="it-IT" dirty="0" smtClean="0"/>
              <a:t>UN VENTO CHE SPEZZA IL CUORE</a:t>
            </a:r>
          </a:p>
          <a:p>
            <a:endParaRPr lang="it-IT" dirty="0" smtClean="0"/>
          </a:p>
          <a:p>
            <a:r>
              <a:rPr lang="it-IT" dirty="0" smtClean="0"/>
              <a:t>SENZA PIETA’ ACCECATO DI PAZZIA</a:t>
            </a:r>
          </a:p>
          <a:p>
            <a:endParaRPr lang="it-IT" dirty="0" smtClean="0"/>
          </a:p>
          <a:p>
            <a:r>
              <a:rPr lang="it-IT" dirty="0" smtClean="0"/>
              <a:t>IL RAZZISMO E’ </a:t>
            </a:r>
          </a:p>
          <a:p>
            <a:endParaRPr lang="it-IT" dirty="0" smtClean="0"/>
          </a:p>
          <a:p>
            <a:r>
              <a:rPr lang="it-IT" dirty="0" smtClean="0"/>
              <a:t>FIGLIO DELLA GUERRA</a:t>
            </a:r>
          </a:p>
          <a:p>
            <a:endParaRPr lang="it-IT" dirty="0" smtClean="0"/>
          </a:p>
          <a:p>
            <a:r>
              <a:rPr lang="it-IT" dirty="0" smtClean="0"/>
              <a:t>MORTE ODIO VERRANNO SU RAPIDI ALI</a:t>
            </a:r>
          </a:p>
          <a:p>
            <a:endParaRPr lang="it-IT" dirty="0" smtClean="0"/>
          </a:p>
          <a:p>
            <a:r>
              <a:rPr lang="it-IT" dirty="0" smtClean="0"/>
              <a:t>MA SE CERCHIAMO DI ESSERE FRATELLI</a:t>
            </a:r>
          </a:p>
          <a:p>
            <a:endParaRPr lang="it-IT" dirty="0" smtClean="0"/>
          </a:p>
          <a:p>
            <a:r>
              <a:rPr lang="it-IT" dirty="0" smtClean="0"/>
              <a:t>POTRANNO NASCERE UOMINI MIGLIORI</a:t>
            </a:r>
          </a:p>
          <a:p>
            <a:endParaRPr lang="it-IT" dirty="0" smtClean="0"/>
          </a:p>
          <a:p>
            <a:r>
              <a:rPr lang="it-IT" dirty="0" smtClean="0"/>
              <a:t>                                                (AGNESE)</a:t>
            </a:r>
            <a:endParaRPr lang="it-IT" dirty="0"/>
          </a:p>
        </p:txBody>
      </p:sp>
    </p:spTree>
  </p:cSld>
  <p:clrMapOvr>
    <a:masterClrMapping/>
  </p:clrMapOvr>
  <p:transition spd="slow">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59632" y="1268760"/>
            <a:ext cx="5328592" cy="3477875"/>
          </a:xfrm>
          <a:prstGeom prst="rect">
            <a:avLst/>
          </a:prstGeom>
          <a:noFill/>
        </p:spPr>
        <p:txBody>
          <a:bodyPr wrap="square" rtlCol="0">
            <a:spAutoFit/>
          </a:bodyPr>
          <a:lstStyle/>
          <a:p>
            <a:r>
              <a:rPr lang="it-IT" sz="4400" dirty="0" smtClean="0"/>
              <a:t>FARLO  E’  SBAGLIATO</a:t>
            </a:r>
          </a:p>
          <a:p>
            <a:r>
              <a:rPr lang="it-IT" sz="4400" dirty="0" smtClean="0"/>
              <a:t>TUTTI LO DICONO</a:t>
            </a:r>
          </a:p>
          <a:p>
            <a:r>
              <a:rPr lang="it-IT" sz="4400" dirty="0" smtClean="0"/>
              <a:t>MA ALCUNI CONTINUANO</a:t>
            </a:r>
            <a:endParaRPr lang="it-IT" sz="4400" dirty="0"/>
          </a:p>
        </p:txBody>
      </p:sp>
    </p:spTree>
  </p:cSld>
  <p:clrMapOvr>
    <a:masterClrMapping/>
  </p:clrMapOvr>
  <p:transition spd="slow">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3608" y="1340768"/>
            <a:ext cx="7560840" cy="4678204"/>
          </a:xfrm>
          <a:prstGeom prst="rect">
            <a:avLst/>
          </a:prstGeom>
          <a:noFill/>
        </p:spPr>
        <p:txBody>
          <a:bodyPr wrap="square" rtlCol="0">
            <a:spAutoFit/>
          </a:bodyPr>
          <a:lstStyle/>
          <a:p>
            <a:r>
              <a:rPr lang="it-IT" sz="2800" dirty="0" smtClean="0"/>
              <a:t>C’E’ CHI LA GUERRA LA CHIAMA SANTA</a:t>
            </a:r>
          </a:p>
          <a:p>
            <a:r>
              <a:rPr lang="it-IT" sz="2800" dirty="0" smtClean="0"/>
              <a:t>C’E’ CHI UCCIDE LE PERSONE PER MOTIVI RELIGIOSI</a:t>
            </a:r>
          </a:p>
          <a:p>
            <a:r>
              <a:rPr lang="it-IT" sz="2800" dirty="0" smtClean="0"/>
              <a:t>C’E’ CHI E’ RAZZISTA E NON SI ACCORGE DI ESSERLO</a:t>
            </a:r>
          </a:p>
          <a:p>
            <a:r>
              <a:rPr lang="it-IT" sz="2800" dirty="0" smtClean="0"/>
              <a:t>PERO’ UNA COSA E’ CERTA</a:t>
            </a:r>
          </a:p>
          <a:p>
            <a:r>
              <a:rPr lang="it-IT" sz="2800" dirty="0" smtClean="0"/>
              <a:t>CON LA GUERRA NON SI RISOLVE NULLA</a:t>
            </a:r>
          </a:p>
          <a:p>
            <a:endParaRPr lang="it-IT" sz="2800" dirty="0" smtClean="0"/>
          </a:p>
          <a:p>
            <a:r>
              <a:rPr lang="it-IT" sz="2800" dirty="0" smtClean="0"/>
              <a:t>                                                                    (SIMONE)</a:t>
            </a:r>
          </a:p>
          <a:p>
            <a:endParaRPr lang="it-IT" dirty="0"/>
          </a:p>
        </p:txBody>
      </p:sp>
    </p:spTree>
  </p:cSld>
  <p:clrMapOvr>
    <a:masterClrMapping/>
  </p:clrMapOvr>
  <p:transition spd="slow">
    <p:wheel spokes="3"/>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27584" y="332656"/>
            <a:ext cx="6984776" cy="5909310"/>
          </a:xfrm>
          <a:prstGeom prst="rect">
            <a:avLst/>
          </a:prstGeom>
          <a:noFill/>
        </p:spPr>
        <p:txBody>
          <a:bodyPr wrap="square" rtlCol="0">
            <a:spAutoFit/>
          </a:bodyPr>
          <a:lstStyle/>
          <a:p>
            <a:r>
              <a:rPr lang="it-IT" dirty="0" smtClean="0"/>
              <a:t>IL RAZZISMO E’</a:t>
            </a:r>
          </a:p>
          <a:p>
            <a:endParaRPr lang="it-IT" dirty="0" smtClean="0"/>
          </a:p>
          <a:p>
            <a:r>
              <a:rPr lang="it-IT" dirty="0" smtClean="0"/>
              <a:t>AVER PAURA DEL DIVERSO</a:t>
            </a:r>
          </a:p>
          <a:p>
            <a:endParaRPr lang="it-IT" dirty="0" smtClean="0"/>
          </a:p>
          <a:p>
            <a:r>
              <a:rPr lang="it-IT" dirty="0" smtClean="0"/>
              <a:t>IL RAZZISMO E’</a:t>
            </a:r>
          </a:p>
          <a:p>
            <a:endParaRPr lang="it-IT" dirty="0" smtClean="0"/>
          </a:p>
          <a:p>
            <a:r>
              <a:rPr lang="it-IT" dirty="0" smtClean="0"/>
              <a:t>DISPREZZO E ODIO</a:t>
            </a:r>
          </a:p>
          <a:p>
            <a:endParaRPr lang="it-IT" dirty="0" smtClean="0"/>
          </a:p>
          <a:p>
            <a:r>
              <a:rPr lang="it-IT" dirty="0" smtClean="0"/>
              <a:t>IL RAZZISMO E’ </a:t>
            </a:r>
          </a:p>
          <a:p>
            <a:endParaRPr lang="it-IT" dirty="0" smtClean="0"/>
          </a:p>
          <a:p>
            <a:r>
              <a:rPr lang="it-IT" dirty="0" smtClean="0"/>
              <a:t>NON RISPETTARE</a:t>
            </a:r>
          </a:p>
          <a:p>
            <a:endParaRPr lang="it-IT" dirty="0" smtClean="0"/>
          </a:p>
          <a:p>
            <a:r>
              <a:rPr lang="it-IT" dirty="0" smtClean="0"/>
              <a:t>TOGLIERE I PROPRI DIRITTI</a:t>
            </a:r>
          </a:p>
          <a:p>
            <a:endParaRPr lang="it-IT" dirty="0" smtClean="0"/>
          </a:p>
          <a:p>
            <a:r>
              <a:rPr lang="it-IT" dirty="0" smtClean="0"/>
              <a:t>IL RAZZISMO E’</a:t>
            </a:r>
          </a:p>
          <a:p>
            <a:endParaRPr lang="it-IT" dirty="0" smtClean="0"/>
          </a:p>
          <a:p>
            <a:r>
              <a:rPr lang="it-IT" dirty="0" smtClean="0"/>
              <a:t>NON CAPIRE CHE SIAMO TUTTI UGUALI</a:t>
            </a:r>
          </a:p>
          <a:p>
            <a:endParaRPr lang="it-IT" dirty="0" smtClean="0"/>
          </a:p>
          <a:p>
            <a:r>
              <a:rPr lang="it-IT" dirty="0" smtClean="0"/>
              <a:t>IL RAZZISMO E’ VIOLENZA NEI CONFRONTI DEGLI ALTRI </a:t>
            </a:r>
          </a:p>
          <a:p>
            <a:r>
              <a:rPr lang="it-IT" dirty="0" smtClean="0"/>
              <a:t>                                                    </a:t>
            </a:r>
          </a:p>
          <a:p>
            <a:r>
              <a:rPr lang="it-IT" dirty="0" smtClean="0"/>
              <a:t>                                                                                         (SOFIA)</a:t>
            </a:r>
            <a:endParaRPr lang="it-IT" dirty="0"/>
          </a:p>
        </p:txBody>
      </p:sp>
    </p:spTree>
  </p:cSld>
  <p:clrMapOvr>
    <a:masterClrMapping/>
  </p:clrMapOvr>
  <p:transition spd="slow">
    <p:strips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2987824" y="2132856"/>
            <a:ext cx="25202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RAZZISMO</a:t>
            </a:r>
          </a:p>
          <a:p>
            <a:pPr algn="ctr"/>
            <a:r>
              <a:rPr lang="it-IT" dirty="0" smtClean="0"/>
              <a:t>C’E’</a:t>
            </a:r>
          </a:p>
          <a:p>
            <a:pPr algn="ctr"/>
            <a:r>
              <a:rPr lang="it-IT" dirty="0" smtClean="0"/>
              <a:t>ANCORA OGGI?</a:t>
            </a:r>
          </a:p>
        </p:txBody>
      </p:sp>
      <p:cxnSp>
        <p:nvCxnSpPr>
          <p:cNvPr id="4" name="Connettore 2 3"/>
          <p:cNvCxnSpPr/>
          <p:nvPr/>
        </p:nvCxnSpPr>
        <p:spPr>
          <a:xfrm rot="10800000">
            <a:off x="2339752" y="2780928"/>
            <a:ext cx="1008112"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ttangolo 5"/>
          <p:cNvSpPr/>
          <p:nvPr/>
        </p:nvSpPr>
        <p:spPr>
          <a:xfrm>
            <a:off x="395536" y="2492896"/>
            <a:ext cx="187220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CasellaDiTesto 6"/>
          <p:cNvSpPr txBox="1"/>
          <p:nvPr/>
        </p:nvSpPr>
        <p:spPr>
          <a:xfrm>
            <a:off x="539552" y="2636912"/>
            <a:ext cx="1584176" cy="646331"/>
          </a:xfrm>
          <a:prstGeom prst="rect">
            <a:avLst/>
          </a:prstGeom>
          <a:noFill/>
        </p:spPr>
        <p:txBody>
          <a:bodyPr wrap="square" rtlCol="0">
            <a:spAutoFit/>
          </a:bodyPr>
          <a:lstStyle/>
          <a:p>
            <a:r>
              <a:rPr lang="it-IT" dirty="0" smtClean="0"/>
              <a:t>Pasthun e hazara</a:t>
            </a:r>
            <a:endParaRPr lang="it-IT" dirty="0"/>
          </a:p>
        </p:txBody>
      </p:sp>
      <p:cxnSp>
        <p:nvCxnSpPr>
          <p:cNvPr id="9" name="Connettore 2 8"/>
          <p:cNvCxnSpPr/>
          <p:nvPr/>
        </p:nvCxnSpPr>
        <p:spPr>
          <a:xfrm rot="16200000" flipV="1">
            <a:off x="2994906" y="1405693"/>
            <a:ext cx="786970" cy="8011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1835696" y="620688"/>
            <a:ext cx="194421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1" name="CasellaDiTesto 10"/>
          <p:cNvSpPr txBox="1"/>
          <p:nvPr/>
        </p:nvSpPr>
        <p:spPr>
          <a:xfrm>
            <a:off x="1979712" y="836712"/>
            <a:ext cx="1656184" cy="369332"/>
          </a:xfrm>
          <a:prstGeom prst="rect">
            <a:avLst/>
          </a:prstGeom>
          <a:noFill/>
        </p:spPr>
        <p:txBody>
          <a:bodyPr wrap="square" rtlCol="0">
            <a:spAutoFit/>
          </a:bodyPr>
          <a:lstStyle/>
          <a:p>
            <a:r>
              <a:rPr lang="it-IT" dirty="0" smtClean="0"/>
              <a:t>I   Rom</a:t>
            </a:r>
            <a:endParaRPr lang="it-IT" dirty="0"/>
          </a:p>
        </p:txBody>
      </p:sp>
      <p:cxnSp>
        <p:nvCxnSpPr>
          <p:cNvPr id="13" name="Connettore 2 12"/>
          <p:cNvCxnSpPr/>
          <p:nvPr/>
        </p:nvCxnSpPr>
        <p:spPr>
          <a:xfrm rot="5400000" flipH="1" flipV="1">
            <a:off x="4806026" y="1754814"/>
            <a:ext cx="792088" cy="396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ttangolo 13"/>
          <p:cNvSpPr/>
          <p:nvPr/>
        </p:nvSpPr>
        <p:spPr>
          <a:xfrm>
            <a:off x="5220072" y="620688"/>
            <a:ext cx="266429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CasellaDiTesto 14"/>
          <p:cNvSpPr txBox="1"/>
          <p:nvPr/>
        </p:nvSpPr>
        <p:spPr>
          <a:xfrm>
            <a:off x="5436096" y="692696"/>
            <a:ext cx="2304256" cy="646331"/>
          </a:xfrm>
          <a:prstGeom prst="rect">
            <a:avLst/>
          </a:prstGeom>
          <a:noFill/>
        </p:spPr>
        <p:txBody>
          <a:bodyPr wrap="square" rtlCol="0">
            <a:spAutoFit/>
          </a:bodyPr>
          <a:lstStyle/>
          <a:p>
            <a:r>
              <a:rPr lang="it-IT" dirty="0" smtClean="0"/>
              <a:t>La Svizzera e gli Italiani</a:t>
            </a:r>
            <a:endParaRPr lang="it-IT" dirty="0"/>
          </a:p>
        </p:txBody>
      </p:sp>
      <p:cxnSp>
        <p:nvCxnSpPr>
          <p:cNvPr id="17" name="Connettore 2 16"/>
          <p:cNvCxnSpPr>
            <a:stCxn id="2" idx="6"/>
          </p:cNvCxnSpPr>
          <p:nvPr/>
        </p:nvCxnSpPr>
        <p:spPr>
          <a:xfrm>
            <a:off x="5508104" y="2852936"/>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ttangolo 17"/>
          <p:cNvSpPr/>
          <p:nvPr/>
        </p:nvSpPr>
        <p:spPr>
          <a:xfrm>
            <a:off x="6228184" y="2492896"/>
            <a:ext cx="237626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9" name="CasellaDiTesto 18"/>
          <p:cNvSpPr txBox="1"/>
          <p:nvPr/>
        </p:nvSpPr>
        <p:spPr>
          <a:xfrm>
            <a:off x="6372200" y="2636912"/>
            <a:ext cx="2088232" cy="646331"/>
          </a:xfrm>
          <a:prstGeom prst="rect">
            <a:avLst/>
          </a:prstGeom>
          <a:noFill/>
        </p:spPr>
        <p:txBody>
          <a:bodyPr wrap="square" rtlCol="0">
            <a:spAutoFit/>
          </a:bodyPr>
          <a:lstStyle/>
          <a:p>
            <a:r>
              <a:rPr lang="it-IT" dirty="0" smtClean="0"/>
              <a:t>Nord e Sud d’Italia</a:t>
            </a:r>
            <a:endParaRPr lang="it-IT" dirty="0"/>
          </a:p>
        </p:txBody>
      </p:sp>
      <p:cxnSp>
        <p:nvCxnSpPr>
          <p:cNvPr id="21" name="Connettore 2 20"/>
          <p:cNvCxnSpPr/>
          <p:nvPr/>
        </p:nvCxnSpPr>
        <p:spPr>
          <a:xfrm rot="16200000" flipH="1">
            <a:off x="4427984" y="3933056"/>
            <a:ext cx="129614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ttangolo 21"/>
          <p:cNvSpPr/>
          <p:nvPr/>
        </p:nvSpPr>
        <p:spPr>
          <a:xfrm>
            <a:off x="4355976" y="4869160"/>
            <a:ext cx="259228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3" name="CasellaDiTesto 22"/>
          <p:cNvSpPr txBox="1"/>
          <p:nvPr/>
        </p:nvSpPr>
        <p:spPr>
          <a:xfrm>
            <a:off x="4427984" y="5085184"/>
            <a:ext cx="2304256" cy="646331"/>
          </a:xfrm>
          <a:prstGeom prst="rect">
            <a:avLst/>
          </a:prstGeom>
          <a:noFill/>
        </p:spPr>
        <p:txBody>
          <a:bodyPr wrap="square" rtlCol="0">
            <a:spAutoFit/>
          </a:bodyPr>
          <a:lstStyle/>
          <a:p>
            <a:r>
              <a:rPr lang="it-IT" dirty="0" smtClean="0"/>
              <a:t>Gli extracomunitari nei diversi paesi</a:t>
            </a:r>
            <a:endParaRPr lang="it-IT" dirty="0"/>
          </a:p>
        </p:txBody>
      </p:sp>
      <p:cxnSp>
        <p:nvCxnSpPr>
          <p:cNvPr id="25" name="Connettore 2 24"/>
          <p:cNvCxnSpPr/>
          <p:nvPr/>
        </p:nvCxnSpPr>
        <p:spPr>
          <a:xfrm rot="10800000" flipV="1">
            <a:off x="1907704" y="3429000"/>
            <a:ext cx="180020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ttangolo 25"/>
          <p:cNvSpPr/>
          <p:nvPr/>
        </p:nvSpPr>
        <p:spPr>
          <a:xfrm>
            <a:off x="755576" y="4581128"/>
            <a:ext cx="1944216"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7" name="CasellaDiTesto 26"/>
          <p:cNvSpPr txBox="1"/>
          <p:nvPr/>
        </p:nvSpPr>
        <p:spPr>
          <a:xfrm>
            <a:off x="899592" y="4653136"/>
            <a:ext cx="1656184" cy="1200329"/>
          </a:xfrm>
          <a:prstGeom prst="rect">
            <a:avLst/>
          </a:prstGeom>
          <a:noFill/>
        </p:spPr>
        <p:txBody>
          <a:bodyPr wrap="square" rtlCol="0">
            <a:spAutoFit/>
          </a:bodyPr>
          <a:lstStyle/>
          <a:p>
            <a:r>
              <a:rPr lang="it-IT" dirty="0" smtClean="0"/>
              <a:t>La donna nella cultura medio orientale</a:t>
            </a:r>
            <a:endParaRPr lang="it-IT"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87624" y="1772816"/>
            <a:ext cx="6840760" cy="2585323"/>
          </a:xfrm>
          <a:prstGeom prst="rect">
            <a:avLst/>
          </a:prstGeom>
          <a:noFill/>
        </p:spPr>
        <p:txBody>
          <a:bodyPr wrap="square" rtlCol="0">
            <a:spAutoFit/>
          </a:bodyPr>
          <a:lstStyle/>
          <a:p>
            <a:r>
              <a:rPr lang="it-IT" b="1" dirty="0" smtClean="0"/>
              <a:t>IL  RAZZISMO  PER  ME……</a:t>
            </a:r>
          </a:p>
          <a:p>
            <a:endParaRPr lang="it-IT" b="1" dirty="0" smtClean="0"/>
          </a:p>
          <a:p>
            <a:r>
              <a:rPr lang="it-IT" dirty="0" smtClean="0"/>
              <a:t>E’ una cosa brutta perché per esso le persone muoiono come è accaduto anche agli Indiani d’America.</a:t>
            </a:r>
          </a:p>
          <a:p>
            <a:r>
              <a:rPr lang="it-IT" dirty="0" smtClean="0"/>
              <a:t>Accade quando ci si sente superiori, per questioni di economia o di etnia.</a:t>
            </a:r>
          </a:p>
          <a:p>
            <a:r>
              <a:rPr lang="it-IT" dirty="0" smtClean="0"/>
              <a:t>Per me è sofferenza nel cuore.</a:t>
            </a:r>
          </a:p>
          <a:p>
            <a:endParaRPr lang="it-IT" dirty="0" smtClean="0"/>
          </a:p>
          <a:p>
            <a:r>
              <a:rPr lang="it-IT" dirty="0" smtClean="0"/>
              <a:t>                                                       (Hosnni)</a:t>
            </a:r>
            <a:endParaRPr lang="it-IT"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692696"/>
            <a:ext cx="6624736" cy="5262979"/>
          </a:xfrm>
          <a:prstGeom prst="rect">
            <a:avLst/>
          </a:prstGeom>
          <a:noFill/>
        </p:spPr>
        <p:txBody>
          <a:bodyPr wrap="square" rtlCol="0">
            <a:spAutoFit/>
          </a:bodyPr>
          <a:lstStyle/>
          <a:p>
            <a:r>
              <a:rPr lang="it-IT" sz="2800" dirty="0" smtClean="0"/>
              <a:t>Eliminare chi è differente, non ti rende di certo più intelligente</a:t>
            </a:r>
          </a:p>
          <a:p>
            <a:endParaRPr lang="it-IT" sz="2800" dirty="0" smtClean="0"/>
          </a:p>
          <a:p>
            <a:endParaRPr lang="it-IT" sz="2800" dirty="0" smtClean="0"/>
          </a:p>
          <a:p>
            <a:endParaRPr lang="it-IT" sz="2800" dirty="0" smtClean="0"/>
          </a:p>
          <a:p>
            <a:r>
              <a:rPr lang="it-IT" sz="2800" dirty="0" smtClean="0"/>
              <a:t>Se rispettare è impossibile</a:t>
            </a:r>
          </a:p>
          <a:p>
            <a:r>
              <a:rPr lang="it-IT" sz="2800" dirty="0" smtClean="0"/>
              <a:t>Non uccidere lo è</a:t>
            </a:r>
          </a:p>
          <a:p>
            <a:endParaRPr lang="it-IT" sz="2800" dirty="0" smtClean="0"/>
          </a:p>
          <a:p>
            <a:endParaRPr lang="it-IT" sz="2800" dirty="0" smtClean="0"/>
          </a:p>
          <a:p>
            <a:r>
              <a:rPr lang="it-IT" sz="2800" dirty="0" smtClean="0"/>
              <a:t>Non rifacciamo gli sbagli del passato</a:t>
            </a:r>
          </a:p>
          <a:p>
            <a:r>
              <a:rPr lang="it-IT" sz="2800" dirty="0" smtClean="0"/>
              <a:t>Perché non rende felice ogni soldato schierato</a:t>
            </a:r>
            <a:endParaRPr lang="it-IT" sz="2800" dirty="0"/>
          </a:p>
        </p:txBody>
      </p:sp>
    </p:spTree>
  </p:cSld>
  <p:clrMapOvr>
    <a:masterClrMapping/>
  </p:clrMapOvr>
  <p:transition spd="slow">
    <p:randomBa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99592" y="332656"/>
            <a:ext cx="7344816" cy="7325082"/>
          </a:xfrm>
          <a:prstGeom prst="rect">
            <a:avLst/>
          </a:prstGeom>
          <a:noFill/>
        </p:spPr>
        <p:txBody>
          <a:bodyPr wrap="square" rtlCol="0">
            <a:spAutoFit/>
          </a:bodyPr>
          <a:lstStyle/>
          <a:p>
            <a:r>
              <a:rPr lang="it-IT" sz="2000" b="1" dirty="0" smtClean="0"/>
              <a:t>IL RAZZISMO  OGGI DALLE NOSTRE RICERCHE SULLE NOTIZIE</a:t>
            </a:r>
          </a:p>
          <a:p>
            <a:endParaRPr lang="it-IT" dirty="0" smtClean="0"/>
          </a:p>
          <a:p>
            <a:pPr>
              <a:buFont typeface="Arial" pitchFamily="34" charset="0"/>
              <a:buChar char="•"/>
            </a:pPr>
            <a:r>
              <a:rPr lang="it-IT" dirty="0" smtClean="0"/>
              <a:t>SARKOZY MANDA FUORI I ROM DALLA FRANCIA</a:t>
            </a:r>
          </a:p>
          <a:p>
            <a:pPr>
              <a:buFont typeface="Arial" pitchFamily="34" charset="0"/>
              <a:buChar char="•"/>
            </a:pPr>
            <a:endParaRPr lang="it-IT" dirty="0" smtClean="0"/>
          </a:p>
          <a:p>
            <a:pPr>
              <a:buFont typeface="Arial" pitchFamily="34" charset="0"/>
              <a:buChar char="•"/>
            </a:pPr>
            <a:r>
              <a:rPr lang="it-IT" dirty="0" smtClean="0"/>
              <a:t> I TALEBANI IN AFGHANISTAN (PASTHUN E GLI HAZARA)</a:t>
            </a:r>
          </a:p>
          <a:p>
            <a:pPr>
              <a:buFont typeface="Arial" pitchFamily="34" charset="0"/>
              <a:buChar char="•"/>
            </a:pPr>
            <a:endParaRPr lang="it-IT" dirty="0" smtClean="0"/>
          </a:p>
          <a:p>
            <a:pPr>
              <a:buFont typeface="Arial" pitchFamily="34" charset="0"/>
              <a:buChar char="•"/>
            </a:pPr>
            <a:r>
              <a:rPr lang="it-IT" dirty="0" smtClean="0"/>
              <a:t>MAESTRA CON IL BURGHA SPAVENTA GLI ALUNNI</a:t>
            </a:r>
          </a:p>
          <a:p>
            <a:pPr>
              <a:buFont typeface="Arial" pitchFamily="34" charset="0"/>
              <a:buChar char="•"/>
            </a:pPr>
            <a:endParaRPr lang="it-IT" dirty="0" smtClean="0"/>
          </a:p>
          <a:p>
            <a:pPr>
              <a:buFont typeface="Arial" pitchFamily="34" charset="0"/>
              <a:buChar char="•"/>
            </a:pPr>
            <a:r>
              <a:rPr lang="it-IT" dirty="0" smtClean="0"/>
              <a:t> DIRIGENTE  SCOLASTICO  INVEISCE  CONTRO  GUIDA AL  MUSEO PERCHE’  TUNISINA</a:t>
            </a:r>
          </a:p>
          <a:p>
            <a:pPr>
              <a:buFont typeface="Arial" pitchFamily="34" charset="0"/>
              <a:buChar char="•"/>
            </a:pPr>
            <a:endParaRPr lang="it-IT" dirty="0" smtClean="0"/>
          </a:p>
          <a:p>
            <a:pPr>
              <a:buFont typeface="Arial" pitchFamily="34" charset="0"/>
              <a:buChar char="•"/>
            </a:pPr>
            <a:r>
              <a:rPr lang="it-IT" dirty="0" smtClean="0"/>
              <a:t>POPOLAZIONE DI UN PAESE IN  ITALIA  CONTRO IMMIGRATI</a:t>
            </a:r>
          </a:p>
          <a:p>
            <a:pPr>
              <a:buFont typeface="Arial" pitchFamily="34" charset="0"/>
              <a:buChar char="•"/>
            </a:pPr>
            <a:endParaRPr lang="it-IT" dirty="0" smtClean="0"/>
          </a:p>
          <a:p>
            <a:pPr>
              <a:buFont typeface="Arial" pitchFamily="34" charset="0"/>
              <a:buChar char="•"/>
            </a:pPr>
            <a:r>
              <a:rPr lang="it-IT" dirty="0" smtClean="0"/>
              <a:t>TUNISINO FINISCE  IN  OSPEDALE  PER PERCOSSE  A  VICENZA</a:t>
            </a:r>
          </a:p>
          <a:p>
            <a:pPr>
              <a:buFont typeface="Arial" pitchFamily="34" charset="0"/>
              <a:buChar char="•"/>
            </a:pPr>
            <a:endParaRPr lang="it-IT" dirty="0" smtClean="0"/>
          </a:p>
          <a:p>
            <a:pPr>
              <a:buFont typeface="Arial" pitchFamily="34" charset="0"/>
              <a:buChar char="•"/>
            </a:pPr>
            <a:r>
              <a:rPr lang="it-IT" dirty="0" smtClean="0"/>
              <a:t>GAY  PICCHIATI  A ROMA</a:t>
            </a:r>
          </a:p>
          <a:p>
            <a:pPr>
              <a:buFont typeface="Arial" pitchFamily="34" charset="0"/>
              <a:buChar char="•"/>
            </a:pPr>
            <a:endParaRPr lang="it-IT" dirty="0" smtClean="0"/>
          </a:p>
          <a:p>
            <a:pPr>
              <a:buFont typeface="Arial" pitchFamily="34" charset="0"/>
              <a:buChar char="•"/>
            </a:pPr>
            <a:r>
              <a:rPr lang="it-IT" dirty="0" smtClean="0"/>
              <a:t> SOLDATI  ITALIANI  CONTRO  I GOMMONI  DI IMMIGRATI</a:t>
            </a:r>
          </a:p>
          <a:p>
            <a:pPr>
              <a:buFont typeface="Arial" pitchFamily="34" charset="0"/>
              <a:buChar char="•"/>
            </a:pPr>
            <a:endParaRPr lang="it-IT" dirty="0" smtClean="0"/>
          </a:p>
          <a:p>
            <a:pPr>
              <a:buFont typeface="Arial" pitchFamily="34" charset="0"/>
              <a:buChar char="•"/>
            </a:pPr>
            <a:r>
              <a:rPr lang="it-IT" dirty="0" smtClean="0"/>
              <a:t>IL  SUD  D’ITALIA:  LADRONI!</a:t>
            </a:r>
          </a:p>
          <a:p>
            <a:pPr>
              <a:buFont typeface="Arial" pitchFamily="34" charset="0"/>
              <a:buChar char="•"/>
            </a:pPr>
            <a:endParaRPr lang="it-IT" dirty="0" smtClean="0"/>
          </a:p>
          <a:p>
            <a:pPr>
              <a:buFont typeface="Arial" pitchFamily="34" charset="0"/>
              <a:buChar char="•"/>
            </a:pPr>
            <a:endParaRPr lang="it-IT" dirty="0" smtClean="0"/>
          </a:p>
          <a:p>
            <a:pPr>
              <a:buFont typeface="Arial" pitchFamily="34" charset="0"/>
              <a:buChar char="•"/>
            </a:pPr>
            <a:endParaRPr lang="it-IT" dirty="0" smtClean="0"/>
          </a:p>
          <a:p>
            <a:endParaRPr lang="it-IT" dirty="0" smtClean="0"/>
          </a:p>
          <a:p>
            <a:endParaRPr lang="it-IT" dirty="0" smtClean="0"/>
          </a:p>
          <a:p>
            <a:endParaRPr lang="it-IT" dirty="0"/>
          </a:p>
        </p:txBody>
      </p:sp>
    </p:spTree>
  </p:cSld>
  <p:clrMapOvr>
    <a:masterClrMapping/>
  </p:clrMapOvr>
  <p:transition spd="slow">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27584" y="908720"/>
            <a:ext cx="7488832" cy="3970318"/>
          </a:xfrm>
          <a:prstGeom prst="rect">
            <a:avLst/>
          </a:prstGeom>
          <a:noFill/>
        </p:spPr>
        <p:txBody>
          <a:bodyPr wrap="square" rtlCol="0">
            <a:spAutoFit/>
          </a:bodyPr>
          <a:lstStyle/>
          <a:p>
            <a:r>
              <a:rPr lang="it-IT" sz="5400" dirty="0" smtClean="0"/>
              <a:t>IL  DIVERSO A MOLTI DISTURBA</a:t>
            </a:r>
          </a:p>
          <a:p>
            <a:r>
              <a:rPr lang="it-IT" sz="5400" dirty="0" smtClean="0"/>
              <a:t>MA SOPRATTUTTO FA PAURA</a:t>
            </a:r>
          </a:p>
          <a:p>
            <a:endParaRPr lang="it-IT" dirty="0" smtClean="0"/>
          </a:p>
          <a:p>
            <a:r>
              <a:rPr lang="it-IT" dirty="0" smtClean="0"/>
              <a:t>                               </a:t>
            </a:r>
            <a:endParaRPr lang="it-IT" dirty="0"/>
          </a:p>
        </p:txBody>
      </p:sp>
    </p:spTree>
  </p:cSld>
  <p:clrMapOvr>
    <a:masterClrMapping/>
  </p:clrMapOvr>
  <p:transition spd="slow">
    <p:pull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548680"/>
            <a:ext cx="7704856" cy="5355312"/>
          </a:xfrm>
          <a:prstGeom prst="rect">
            <a:avLst/>
          </a:prstGeom>
          <a:noFill/>
        </p:spPr>
        <p:txBody>
          <a:bodyPr wrap="square" rtlCol="0">
            <a:spAutoFit/>
          </a:bodyPr>
          <a:lstStyle/>
          <a:p>
            <a:r>
              <a:rPr lang="it-IT" dirty="0" smtClean="0"/>
              <a:t>Caro Andry</a:t>
            </a:r>
          </a:p>
          <a:p>
            <a:r>
              <a:rPr lang="it-IT" dirty="0" smtClean="0"/>
              <a:t>Ti voglio raccontare cosa abbiamo fatto a scuola e cosa ne ho capito.</a:t>
            </a:r>
          </a:p>
          <a:p>
            <a:r>
              <a:rPr lang="it-IT" dirty="0" smtClean="0"/>
              <a:t>Abbiamo discusso del razzismo e secondo me è quando una persona non tollera un’altra per alcune differenze come la lingua, il colore della pelle, la religione.</a:t>
            </a:r>
          </a:p>
          <a:p>
            <a:r>
              <a:rPr lang="it-IT" dirty="0" smtClean="0"/>
              <a:t>Ti faccio un esempio:</a:t>
            </a:r>
          </a:p>
          <a:p>
            <a:r>
              <a:rPr lang="it-IT" dirty="0" smtClean="0"/>
              <a:t>NEL 2010 il Presidente della Francia Sarkozy, con voli speciali pagati dallo Stato, ha rimpatriato in Romania dei Rom. Lui lo ha fatto perché i suoi cittadini pensano che i Rom portino la delinquenza.</a:t>
            </a:r>
          </a:p>
          <a:p>
            <a:r>
              <a:rPr lang="it-IT" dirty="0" smtClean="0"/>
              <a:t>Invece tra loro ci sono molte persone brave.</a:t>
            </a:r>
          </a:p>
          <a:p>
            <a:r>
              <a:rPr lang="it-IT" dirty="0" smtClean="0"/>
              <a:t>Lì lavorano 15 ore al giorno per 30 giorni al mese a 150 euro.</a:t>
            </a:r>
          </a:p>
          <a:p>
            <a:r>
              <a:rPr lang="it-IT" dirty="0" smtClean="0"/>
              <a:t>Loro sono molto dispiaciuti.</a:t>
            </a:r>
          </a:p>
          <a:p>
            <a:r>
              <a:rPr lang="it-IT" dirty="0" smtClean="0"/>
              <a:t>Secondo me Sarkozy è un razzista perché non ha accettato le persone per quello che sono.</a:t>
            </a:r>
          </a:p>
          <a:p>
            <a:r>
              <a:rPr lang="it-IT" dirty="0" smtClean="0"/>
              <a:t>Tuo Francy</a:t>
            </a:r>
          </a:p>
          <a:p>
            <a:r>
              <a:rPr lang="it-IT" dirty="0" smtClean="0"/>
              <a:t>Ps.: spero di scriverti presto cose più belle</a:t>
            </a:r>
          </a:p>
          <a:p>
            <a:r>
              <a:rPr lang="it-IT" dirty="0" smtClean="0"/>
              <a:t>Ciao ciao</a:t>
            </a:r>
          </a:p>
          <a:p>
            <a:r>
              <a:rPr lang="it-IT" dirty="0" smtClean="0"/>
              <a:t>                                               (FRANCESCO  CARLETTI) </a:t>
            </a:r>
            <a:endParaRPr lang="it-IT"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99592" y="620688"/>
            <a:ext cx="7200800" cy="3477875"/>
          </a:xfrm>
          <a:prstGeom prst="rect">
            <a:avLst/>
          </a:prstGeom>
          <a:noFill/>
        </p:spPr>
        <p:txBody>
          <a:bodyPr wrap="square" rtlCol="0">
            <a:spAutoFit/>
          </a:bodyPr>
          <a:lstStyle/>
          <a:p>
            <a:endParaRPr lang="it-IT" sz="4400" dirty="0" smtClean="0"/>
          </a:p>
          <a:p>
            <a:r>
              <a:rPr lang="it-IT" sz="4400" dirty="0" smtClean="0"/>
              <a:t>IL  RAZZISMO  E’ </a:t>
            </a:r>
          </a:p>
          <a:p>
            <a:r>
              <a:rPr lang="it-IT" sz="4400" dirty="0" smtClean="0"/>
              <a:t> IL  MODO  DI  DELEGARE  AGLI ALTRI IL DISGUSTO CHE ABBIAMO DELLA VITA  </a:t>
            </a:r>
            <a:endParaRPr lang="it-IT" sz="4400" dirty="0"/>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27584" y="1052736"/>
            <a:ext cx="7704856" cy="4801314"/>
          </a:xfrm>
          <a:prstGeom prst="rect">
            <a:avLst/>
          </a:prstGeom>
          <a:noFill/>
        </p:spPr>
        <p:txBody>
          <a:bodyPr wrap="square" rtlCol="0">
            <a:spAutoFit/>
          </a:bodyPr>
          <a:lstStyle/>
          <a:p>
            <a:r>
              <a:rPr lang="it-IT" dirty="0" smtClean="0"/>
              <a:t>IL RAZZISMO…..</a:t>
            </a:r>
          </a:p>
          <a:p>
            <a:r>
              <a:rPr lang="it-IT" dirty="0" smtClean="0"/>
              <a:t>E’ NON ESSERE RISPETTATI</a:t>
            </a:r>
          </a:p>
          <a:p>
            <a:r>
              <a:rPr lang="it-IT" dirty="0" smtClean="0"/>
              <a:t>NON CONSIDERARE LE IDEE ALTRUI</a:t>
            </a:r>
          </a:p>
          <a:p>
            <a:r>
              <a:rPr lang="it-IT" dirty="0" smtClean="0"/>
              <a:t>CONSIDERARSI SUPERIORI</a:t>
            </a:r>
          </a:p>
          <a:p>
            <a:endParaRPr lang="it-IT" dirty="0" smtClean="0"/>
          </a:p>
          <a:p>
            <a:r>
              <a:rPr lang="it-IT" dirty="0" smtClean="0"/>
              <a:t>COMPORTARSI DA RAZZISTI</a:t>
            </a:r>
          </a:p>
          <a:p>
            <a:r>
              <a:rPr lang="it-IT" dirty="0" smtClean="0"/>
              <a:t>E’ MALTRATTARE  O ADDIRITTURA UCCIDERE</a:t>
            </a:r>
          </a:p>
          <a:p>
            <a:r>
              <a:rPr lang="it-IT" dirty="0" smtClean="0"/>
              <a:t>CHI  E’ DIFFERENTE  E  NON DIVERSO</a:t>
            </a:r>
          </a:p>
          <a:p>
            <a:endParaRPr lang="it-IT" dirty="0" smtClean="0"/>
          </a:p>
          <a:p>
            <a:r>
              <a:rPr lang="it-IT" dirty="0" smtClean="0"/>
              <a:t>IL  RAZZISMO  SI PRESENTA</a:t>
            </a:r>
          </a:p>
          <a:p>
            <a:r>
              <a:rPr lang="it-IT" dirty="0" smtClean="0"/>
              <a:t>ANCHE PRENDENDO IN GIRO QUALCUNO</a:t>
            </a:r>
          </a:p>
          <a:p>
            <a:r>
              <a:rPr lang="it-IT" dirty="0" smtClean="0"/>
              <a:t>QUINDI NON BISOGNA IN NESSUN MODO</a:t>
            </a:r>
          </a:p>
          <a:p>
            <a:r>
              <a:rPr lang="it-IT" dirty="0" smtClean="0"/>
              <a:t>FARE NESSUN TIPO DI VIOLENZA</a:t>
            </a:r>
          </a:p>
          <a:p>
            <a:r>
              <a:rPr lang="it-IT" dirty="0" smtClean="0"/>
              <a:t>NE’ VERBALE NE’ FISICA  </a:t>
            </a:r>
          </a:p>
          <a:p>
            <a:endParaRPr lang="it-IT" dirty="0" smtClean="0"/>
          </a:p>
          <a:p>
            <a:r>
              <a:rPr lang="it-IT" dirty="0" smtClean="0"/>
              <a:t>                                                                           (ALEX)</a:t>
            </a:r>
          </a:p>
          <a:p>
            <a:endParaRPr lang="it-IT" dirty="0"/>
          </a:p>
        </p:txBody>
      </p:sp>
    </p:spTree>
  </p:cSld>
  <p:clrMapOvr>
    <a:masterClrMapping/>
  </p:clrMapOvr>
  <p:transition spd="slow">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980728"/>
            <a:ext cx="7848872" cy="5632311"/>
          </a:xfrm>
          <a:prstGeom prst="rect">
            <a:avLst/>
          </a:prstGeom>
          <a:noFill/>
        </p:spPr>
        <p:txBody>
          <a:bodyPr wrap="square" rtlCol="0">
            <a:spAutoFit/>
          </a:bodyPr>
          <a:lstStyle/>
          <a:p>
            <a:r>
              <a:rPr lang="it-IT" dirty="0" smtClean="0"/>
              <a:t>CARO DIARIO</a:t>
            </a:r>
          </a:p>
          <a:p>
            <a:r>
              <a:rPr lang="it-IT" dirty="0" smtClean="0"/>
              <a:t>VORREI CONFIDARTI ALCUNI MIEI PENSIERI.</a:t>
            </a:r>
          </a:p>
          <a:p>
            <a:r>
              <a:rPr lang="it-IT" dirty="0" smtClean="0"/>
              <a:t>VORREI DIRTI COSA E’ IL RAZZISMO PER ME.</a:t>
            </a:r>
          </a:p>
          <a:p>
            <a:r>
              <a:rPr lang="it-IT" dirty="0" smtClean="0"/>
              <a:t>BEH DEVO DIRTI CHE E’ PROPRIO UNA COSA BRUTTISSIMA. DELLE PERSONE SI SENTONO SUPERIORI, PIU’ INTELLIGENTI O PIU’ BELLE DI ALTRE E NON ACCETTANO LE PERSONE CHE AD ESEMPIO HANNO UN COLORE DI PELLE DIFFERENTE.</a:t>
            </a:r>
          </a:p>
          <a:p>
            <a:r>
              <a:rPr lang="it-IT" dirty="0" smtClean="0"/>
              <a:t>I RAZZISTI ODIANO LE PERSONE DIFFERENTI, MA PENSA CHE BRUTTO UN MONDO POPOLATO DA PERSONE TUTTE UGUALI…..SAREBBE ORRENDO!</a:t>
            </a:r>
          </a:p>
          <a:p>
            <a:r>
              <a:rPr lang="it-IT" dirty="0" smtClean="0"/>
              <a:t>SAI DIARIO SECONDO ME E’ BELLO ESSERE DIFFERENTI COSI’ SI POSSONO IMPARARE NUOVE LINGUE, NUOVE RELIGIONI, LINGUE E FARE MOLTE AMICIZIE.</a:t>
            </a:r>
          </a:p>
          <a:p>
            <a:r>
              <a:rPr lang="it-IT" dirty="0" smtClean="0"/>
              <a:t>IL BRUTTO E’ CHE CIO’ E’ SUCCESSO E CONTINUA A RIPETERSI.</a:t>
            </a:r>
          </a:p>
          <a:p>
            <a:r>
              <a:rPr lang="it-IT" dirty="0" smtClean="0"/>
              <a:t>INVECE, CHE NE DIRESTI DI FARE IN MODO CHE GLI ERRORI DEL PASSATO NON SI RIPETANO?</a:t>
            </a:r>
          </a:p>
          <a:p>
            <a:r>
              <a:rPr lang="it-IT" dirty="0" smtClean="0"/>
              <a:t>TUA SERENA</a:t>
            </a:r>
          </a:p>
          <a:p>
            <a:endParaRPr lang="it-IT" dirty="0" smtClean="0"/>
          </a:p>
          <a:p>
            <a:r>
              <a:rPr lang="it-IT" dirty="0" smtClean="0"/>
              <a:t>                                                    (SERENA)</a:t>
            </a:r>
          </a:p>
          <a:p>
            <a:endParaRPr lang="it-IT" dirty="0"/>
          </a:p>
        </p:txBody>
      </p:sp>
      <p:pic>
        <p:nvPicPr>
          <p:cNvPr id="4" name="- Lenon John - Immagine.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99592" y="980728"/>
            <a:ext cx="7272808" cy="3477875"/>
          </a:xfrm>
          <a:prstGeom prst="rect">
            <a:avLst/>
          </a:prstGeom>
          <a:noFill/>
        </p:spPr>
        <p:txBody>
          <a:bodyPr wrap="square" rtlCol="0">
            <a:spAutoFit/>
          </a:bodyPr>
          <a:lstStyle/>
          <a:p>
            <a:r>
              <a:rPr lang="it-IT" sz="4400" dirty="0" smtClean="0"/>
              <a:t>RIFLETTI SEMPRE PRIMA DI PARLARE</a:t>
            </a:r>
          </a:p>
          <a:p>
            <a:r>
              <a:rPr lang="it-IT" sz="4400" dirty="0" smtClean="0"/>
              <a:t>PERCHE’ LE PAROLE FERISCONO PIU’</a:t>
            </a:r>
          </a:p>
          <a:p>
            <a:r>
              <a:rPr lang="it-IT" sz="4400" dirty="0" smtClean="0"/>
              <a:t>DI UN SEMPLICE GESTO</a:t>
            </a:r>
            <a:endParaRPr lang="it-IT" sz="4400" dirty="0"/>
          </a:p>
        </p:txBody>
      </p:sp>
    </p:spTree>
  </p:cSld>
  <p:clrMapOvr>
    <a:masterClrMapping/>
  </p:clrMapOvr>
  <p:transition spd="slow">
    <p:checker dir="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71600" y="980728"/>
            <a:ext cx="7776864" cy="5478423"/>
          </a:xfrm>
          <a:prstGeom prst="rect">
            <a:avLst/>
          </a:prstGeom>
          <a:noFill/>
        </p:spPr>
        <p:txBody>
          <a:bodyPr wrap="square" rtlCol="0">
            <a:spAutoFit/>
          </a:bodyPr>
          <a:lstStyle/>
          <a:p>
            <a:r>
              <a:rPr lang="it-IT" sz="1400" dirty="0" smtClean="0"/>
              <a:t>Ave Traiano</a:t>
            </a:r>
          </a:p>
          <a:p>
            <a:r>
              <a:rPr lang="it-IT" sz="1400" dirty="0" smtClean="0"/>
              <a:t>Ti volevo dire le mie opinioni sul razzismo.</a:t>
            </a:r>
          </a:p>
          <a:p>
            <a:r>
              <a:rPr lang="it-IT" sz="1400" dirty="0" smtClean="0"/>
              <a:t>Ormai esiste un po’ in tutte le nazioni ed è purtroppo molto comune.</a:t>
            </a:r>
          </a:p>
          <a:p>
            <a:r>
              <a:rPr lang="it-IT" sz="1400" dirty="0" smtClean="0"/>
              <a:t>Forse oggi, forse ieri, forse giorni fa ho scoperto che il razzismo porta sempre alla violenza….come nella guerra dei nazisti contro gli ebrei. C’era il razzismo? Si e poi c’è stata anche la violenza.</a:t>
            </a:r>
          </a:p>
          <a:p>
            <a:r>
              <a:rPr lang="it-IT" sz="1400" dirty="0" smtClean="0"/>
              <a:t>Sai che ti dico? Il razzismo secondo me è un atteggiamento che uno pratica senza neanche pensarci.</a:t>
            </a:r>
          </a:p>
          <a:p>
            <a:r>
              <a:rPr lang="it-IT" sz="1400" dirty="0" smtClean="0"/>
              <a:t>E’ quando un popolo si sente minacciato, ma si crede superiore. Aspetta, mi spiego meglio. E’ quando un popolo, che pensa di essere superiore ad un altro si sente attaccato, quando non lo è, come la guerra degli Inglesi agli Indiani d’America.</a:t>
            </a:r>
          </a:p>
          <a:p>
            <a:r>
              <a:rPr lang="it-IT" sz="1400" dirty="0" smtClean="0"/>
              <a:t>Comunque quando si parla di razzismo c’è sempre un interesse economico. Forse non si accettano i Rom perché lo Stato deve pagare per loro come accade per gli stranieri. Ma questa è soltanto una mia idea,  poi …..perchè dicono che i Rom non sono normali non lo so!</a:t>
            </a:r>
          </a:p>
          <a:p>
            <a:r>
              <a:rPr lang="it-IT" sz="1400" dirty="0" smtClean="0"/>
              <a:t>Comunque vi è un’altra differenza che mi fa capire cosa significa discriminare: il Mondo del Nord e il Mondo del Sud.</a:t>
            </a:r>
          </a:p>
          <a:p>
            <a:r>
              <a:rPr lang="it-IT" sz="1400" dirty="0" smtClean="0"/>
              <a:t>La divisione non c’è con l’Equatore ma con una striscia immaginaria. Quelli del Nord si considerano belli,intelligenti e superiori a quelli del Sud che vengono considerati brutti, antipatici, somari e ignoranti solo perché sono poveri, perché vengono sfruttati da quelli del Nord. Tipo come i ricchi si arrabbiano con i poveri perché mangiano con le mani(ma non è colpa loro non hanno soldi per forchette e coltelli!!)</a:t>
            </a:r>
          </a:p>
          <a:p>
            <a:r>
              <a:rPr lang="it-IT" sz="1400" dirty="0" smtClean="0"/>
              <a:t>A volte credo che gli uomini siano proprio stupidi!</a:t>
            </a:r>
          </a:p>
          <a:p>
            <a:r>
              <a:rPr lang="it-IT" sz="1400" dirty="0" smtClean="0"/>
              <a:t>AVE GABRY</a:t>
            </a:r>
          </a:p>
          <a:p>
            <a:endParaRPr lang="it-IT" sz="1400" dirty="0"/>
          </a:p>
        </p:txBody>
      </p:sp>
    </p:spTree>
  </p:cSld>
  <p:clrMapOvr>
    <a:masterClrMapping/>
  </p:clrMapOvr>
  <p:transition spd="slow">
    <p:cover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51720" y="260648"/>
            <a:ext cx="4572000" cy="6463308"/>
          </a:xfrm>
          <a:prstGeom prst="rect">
            <a:avLst/>
          </a:prstGeom>
        </p:spPr>
        <p:txBody>
          <a:bodyPr>
            <a:spAutoFit/>
          </a:bodyPr>
          <a:lstStyle/>
          <a:p>
            <a:r>
              <a:rPr lang="it-IT" b="1" dirty="0" smtClean="0"/>
              <a:t>Nasceranno da noi</a:t>
            </a:r>
            <a:br>
              <a:rPr lang="it-IT" b="1" dirty="0" smtClean="0"/>
            </a:br>
            <a:r>
              <a:rPr lang="it-IT" b="1" dirty="0" smtClean="0"/>
              <a:t>uomini migliori. </a:t>
            </a:r>
          </a:p>
          <a:p>
            <a:r>
              <a:rPr lang="it-IT" dirty="0" smtClean="0"/>
              <a:t/>
            </a:r>
            <a:br>
              <a:rPr lang="it-IT" dirty="0" smtClean="0"/>
            </a:br>
            <a:r>
              <a:rPr lang="it-IT" dirty="0" smtClean="0"/>
              <a:t>La generazione</a:t>
            </a:r>
            <a:br>
              <a:rPr lang="it-IT" dirty="0" smtClean="0"/>
            </a:br>
            <a:r>
              <a:rPr lang="it-IT" dirty="0" smtClean="0"/>
              <a:t>che dovrà venire</a:t>
            </a:r>
            <a:br>
              <a:rPr lang="it-IT" dirty="0" smtClean="0"/>
            </a:br>
            <a:r>
              <a:rPr lang="it-IT" dirty="0" smtClean="0"/>
              <a:t>sarà migliore</a:t>
            </a:r>
            <a:br>
              <a:rPr lang="it-IT" dirty="0" smtClean="0"/>
            </a:br>
            <a:r>
              <a:rPr lang="it-IT" dirty="0" smtClean="0"/>
              <a:t>di chi è nato</a:t>
            </a:r>
            <a:br>
              <a:rPr lang="it-IT" dirty="0" smtClean="0"/>
            </a:br>
            <a:r>
              <a:rPr lang="it-IT" dirty="0" smtClean="0"/>
              <a:t>dalla terra,</a:t>
            </a:r>
            <a:br>
              <a:rPr lang="it-IT" dirty="0" smtClean="0"/>
            </a:br>
            <a:r>
              <a:rPr lang="it-IT" dirty="0" smtClean="0"/>
              <a:t>dal ferro e dal fuoco.</a:t>
            </a:r>
            <a:br>
              <a:rPr lang="it-IT" dirty="0" smtClean="0"/>
            </a:br>
            <a:r>
              <a:rPr lang="it-IT" dirty="0" smtClean="0"/>
              <a:t>Senza paura</a:t>
            </a:r>
            <a:br>
              <a:rPr lang="it-IT" dirty="0" smtClean="0"/>
            </a:br>
            <a:r>
              <a:rPr lang="it-IT" dirty="0" smtClean="0"/>
              <a:t>e senza troppo riflettere</a:t>
            </a:r>
            <a:br>
              <a:rPr lang="it-IT" dirty="0" smtClean="0"/>
            </a:br>
            <a:r>
              <a:rPr lang="it-IT" dirty="0" smtClean="0"/>
              <a:t>i nostri nipoti</a:t>
            </a:r>
            <a:br>
              <a:rPr lang="it-IT" dirty="0" smtClean="0"/>
            </a:br>
            <a:r>
              <a:rPr lang="it-IT" dirty="0" smtClean="0"/>
              <a:t>si daranno la mano</a:t>
            </a:r>
            <a:br>
              <a:rPr lang="it-IT" dirty="0" smtClean="0"/>
            </a:br>
            <a:r>
              <a:rPr lang="it-IT" dirty="0" smtClean="0"/>
              <a:t>e rimirando</a:t>
            </a:r>
            <a:br>
              <a:rPr lang="it-IT" dirty="0" smtClean="0"/>
            </a:br>
            <a:r>
              <a:rPr lang="it-IT" dirty="0" smtClean="0"/>
              <a:t>le stelle del cielo</a:t>
            </a:r>
            <a:br>
              <a:rPr lang="it-IT" dirty="0" smtClean="0"/>
            </a:br>
            <a:r>
              <a:rPr lang="it-IT" dirty="0" smtClean="0"/>
              <a:t>diranno:</a:t>
            </a:r>
            <a:br>
              <a:rPr lang="it-IT" dirty="0" smtClean="0"/>
            </a:br>
            <a:r>
              <a:rPr lang="it-IT" dirty="0" smtClean="0"/>
              <a:t>«Com'è bella la vita!»</a:t>
            </a:r>
            <a:br>
              <a:rPr lang="it-IT" dirty="0" smtClean="0"/>
            </a:br>
            <a:r>
              <a:rPr lang="it-IT" dirty="0" smtClean="0"/>
              <a:t>Intoneranno</a:t>
            </a:r>
            <a:br>
              <a:rPr lang="it-IT" dirty="0" smtClean="0"/>
            </a:br>
            <a:r>
              <a:rPr lang="it-IT" dirty="0" smtClean="0"/>
              <a:t>una canzone nuovissima,</a:t>
            </a:r>
            <a:br>
              <a:rPr lang="it-IT" dirty="0" smtClean="0"/>
            </a:br>
            <a:r>
              <a:rPr lang="it-IT" dirty="0" smtClean="0"/>
              <a:t>profonda come gli occhi dell'uomo</a:t>
            </a:r>
            <a:br>
              <a:rPr lang="it-IT" dirty="0" smtClean="0"/>
            </a:br>
            <a:r>
              <a:rPr lang="it-IT" dirty="0" smtClean="0"/>
              <a:t>fresca come un grappolo d'uva, </a:t>
            </a:r>
            <a:br>
              <a:rPr lang="it-IT" dirty="0" smtClean="0"/>
            </a:br>
            <a:r>
              <a:rPr lang="it-IT" dirty="0" smtClean="0"/>
              <a:t>una canzone libera e gioiosa.</a:t>
            </a:r>
            <a:br>
              <a:rPr lang="it-IT" dirty="0" smtClean="0"/>
            </a:br>
            <a:endParaRPr lang="it-IT"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1028343"/>
            <a:ext cx="4572000" cy="5355312"/>
          </a:xfrm>
          <a:prstGeom prst="rect">
            <a:avLst/>
          </a:prstGeom>
        </p:spPr>
        <p:txBody>
          <a:bodyPr>
            <a:spAutoFit/>
          </a:bodyPr>
          <a:lstStyle/>
          <a:p>
            <a:r>
              <a:rPr lang="it-IT" dirty="0" smtClean="0"/>
              <a:t>Nessun albero</a:t>
            </a:r>
            <a:br>
              <a:rPr lang="it-IT" dirty="0" smtClean="0"/>
            </a:br>
            <a:r>
              <a:rPr lang="it-IT" dirty="0" smtClean="0"/>
              <a:t>ha mai dato </a:t>
            </a:r>
            <a:br>
              <a:rPr lang="it-IT" dirty="0" smtClean="0"/>
            </a:br>
            <a:r>
              <a:rPr lang="it-IT" dirty="0" smtClean="0"/>
              <a:t>frutti più belli. </a:t>
            </a:r>
            <a:br>
              <a:rPr lang="it-IT" dirty="0" smtClean="0"/>
            </a:br>
            <a:r>
              <a:rPr lang="it-IT" dirty="0" smtClean="0"/>
              <a:t>E nemmeno</a:t>
            </a:r>
            <a:br>
              <a:rPr lang="it-IT" dirty="0" smtClean="0"/>
            </a:br>
            <a:r>
              <a:rPr lang="it-IT" dirty="0" smtClean="0"/>
              <a:t>la più bella</a:t>
            </a:r>
            <a:br>
              <a:rPr lang="it-IT" dirty="0" smtClean="0"/>
            </a:br>
            <a:r>
              <a:rPr lang="it-IT" dirty="0" smtClean="0"/>
              <a:t>delle notti di primavera</a:t>
            </a:r>
            <a:br>
              <a:rPr lang="it-IT" dirty="0" smtClean="0"/>
            </a:br>
            <a:r>
              <a:rPr lang="it-IT" dirty="0" smtClean="0"/>
              <a:t>ha mai conosciuto</a:t>
            </a:r>
            <a:br>
              <a:rPr lang="it-IT" dirty="0" smtClean="0"/>
            </a:br>
            <a:r>
              <a:rPr lang="it-IT" dirty="0" smtClean="0"/>
              <a:t>questi suoni</a:t>
            </a:r>
            <a:br>
              <a:rPr lang="it-IT" dirty="0" smtClean="0"/>
            </a:br>
            <a:r>
              <a:rPr lang="it-IT" dirty="0" smtClean="0"/>
              <a:t>questi colori. </a:t>
            </a:r>
            <a:br>
              <a:rPr lang="it-IT" dirty="0" smtClean="0"/>
            </a:br>
            <a:r>
              <a:rPr lang="it-IT" dirty="0" smtClean="0"/>
              <a:t>Nasceranno da noi </a:t>
            </a:r>
            <a:br>
              <a:rPr lang="it-IT" dirty="0" smtClean="0"/>
            </a:br>
            <a:r>
              <a:rPr lang="it-IT" dirty="0" smtClean="0"/>
              <a:t>uomini migliori. </a:t>
            </a:r>
            <a:br>
              <a:rPr lang="it-IT" dirty="0" smtClean="0"/>
            </a:br>
            <a:r>
              <a:rPr lang="it-IT" dirty="0" smtClean="0"/>
              <a:t>La generazione </a:t>
            </a:r>
            <a:br>
              <a:rPr lang="it-IT" dirty="0" smtClean="0"/>
            </a:br>
            <a:r>
              <a:rPr lang="it-IT" dirty="0" smtClean="0"/>
              <a:t>che dovrà venire </a:t>
            </a:r>
            <a:br>
              <a:rPr lang="it-IT" dirty="0" smtClean="0"/>
            </a:br>
            <a:r>
              <a:rPr lang="it-IT" dirty="0" smtClean="0"/>
              <a:t>sarà migliore</a:t>
            </a:r>
            <a:br>
              <a:rPr lang="it-IT" dirty="0" smtClean="0"/>
            </a:br>
            <a:r>
              <a:rPr lang="it-IT" dirty="0" smtClean="0"/>
              <a:t>di chi è nato</a:t>
            </a:r>
            <a:br>
              <a:rPr lang="it-IT" dirty="0" smtClean="0"/>
            </a:br>
            <a:r>
              <a:rPr lang="it-IT" dirty="0" smtClean="0"/>
              <a:t>dalla terra,</a:t>
            </a:r>
            <a:br>
              <a:rPr lang="it-IT" dirty="0" smtClean="0"/>
            </a:br>
            <a:r>
              <a:rPr lang="it-IT" dirty="0" smtClean="0"/>
              <a:t>dal ferro e dal fuoco</a:t>
            </a:r>
          </a:p>
          <a:p>
            <a:r>
              <a:rPr lang="it-IT" dirty="0" smtClean="0"/>
              <a:t>                              </a:t>
            </a:r>
          </a:p>
          <a:p>
            <a:r>
              <a:rPr lang="it-IT" dirty="0" smtClean="0"/>
              <a:t>                                   (N.HIKMET)</a:t>
            </a:r>
            <a:endParaRPr lang="it-IT"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15616" y="1268760"/>
            <a:ext cx="6408712" cy="1569660"/>
          </a:xfrm>
          <a:prstGeom prst="rect">
            <a:avLst/>
          </a:prstGeom>
          <a:noFill/>
        </p:spPr>
        <p:txBody>
          <a:bodyPr wrap="square" rtlCol="0">
            <a:spAutoFit/>
          </a:bodyPr>
          <a:lstStyle/>
          <a:p>
            <a:r>
              <a:rPr lang="it-IT" sz="3200" dirty="0" smtClean="0"/>
              <a:t>SE  NON SI HA MEMORIA</a:t>
            </a:r>
          </a:p>
          <a:p>
            <a:r>
              <a:rPr lang="it-IT" sz="3200" dirty="0" smtClean="0"/>
              <a:t>IL MONDO SI TINGERA’ DI ROSSO</a:t>
            </a:r>
            <a:endParaRPr lang="it-IT" sz="3200" dirty="0"/>
          </a:p>
        </p:txBody>
      </p:sp>
      <p:sp>
        <p:nvSpPr>
          <p:cNvPr id="3" name="CasellaDiTesto 2"/>
          <p:cNvSpPr txBox="1"/>
          <p:nvPr/>
        </p:nvSpPr>
        <p:spPr>
          <a:xfrm>
            <a:off x="1187624" y="4581128"/>
            <a:ext cx="5544616" cy="1200329"/>
          </a:xfrm>
          <a:prstGeom prst="rect">
            <a:avLst/>
          </a:prstGeom>
          <a:noFill/>
        </p:spPr>
        <p:txBody>
          <a:bodyPr wrap="square" rtlCol="0">
            <a:spAutoFit/>
          </a:bodyPr>
          <a:lstStyle/>
          <a:p>
            <a:r>
              <a:rPr lang="it-IT" sz="3600" dirty="0" smtClean="0"/>
              <a:t>NON ARRICCHIAMO </a:t>
            </a:r>
          </a:p>
          <a:p>
            <a:r>
              <a:rPr lang="it-IT" sz="3600" dirty="0" smtClean="0"/>
              <a:t>MONTAGNE DI UMANI</a:t>
            </a:r>
            <a:endParaRPr lang="it-IT" sz="3600" dirty="0"/>
          </a:p>
        </p:txBody>
      </p:sp>
    </p:spTree>
  </p:cSld>
  <p:clrMapOvr>
    <a:masterClrMapping/>
  </p:clrMapOvr>
  <p:transition spd="slow">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31640" y="764704"/>
            <a:ext cx="5814392" cy="5016758"/>
          </a:xfrm>
          <a:prstGeom prst="rect">
            <a:avLst/>
          </a:prstGeom>
        </p:spPr>
        <p:txBody>
          <a:bodyPr wrap="square">
            <a:spAutoFit/>
          </a:bodyPr>
          <a:lstStyle/>
          <a:p>
            <a:r>
              <a:rPr lang="it-IT" sz="1600" dirty="0" smtClean="0"/>
              <a:t>Aprimi fratello</a:t>
            </a:r>
          </a:p>
          <a:p>
            <a:r>
              <a:rPr lang="it-IT" sz="1600" dirty="0" smtClean="0"/>
              <a:t>di René Philombé</a:t>
            </a:r>
          </a:p>
          <a:p>
            <a:endParaRPr lang="it-IT" sz="1600" dirty="0" smtClean="0"/>
          </a:p>
          <a:p>
            <a:endParaRPr lang="it-IT" sz="1600" dirty="0" smtClean="0"/>
          </a:p>
          <a:p>
            <a:r>
              <a:rPr lang="it-IT" sz="1400" dirty="0" smtClean="0"/>
              <a:t>Ho bussato alla tua porta</a:t>
            </a:r>
            <a:br>
              <a:rPr lang="it-IT" sz="1400" dirty="0" smtClean="0"/>
            </a:br>
            <a:r>
              <a:rPr lang="it-IT" sz="1400" dirty="0" smtClean="0"/>
              <a:t>ho bussato al tuo cuore</a:t>
            </a:r>
            <a:br>
              <a:rPr lang="it-IT" sz="1400" dirty="0" smtClean="0"/>
            </a:br>
            <a:r>
              <a:rPr lang="it-IT" sz="1400" dirty="0" smtClean="0"/>
              <a:t>per avere un letto</a:t>
            </a:r>
            <a:br>
              <a:rPr lang="it-IT" sz="1400" dirty="0" smtClean="0"/>
            </a:br>
            <a:r>
              <a:rPr lang="it-IT" sz="1400" dirty="0" smtClean="0"/>
              <a:t>per avere del fuoco</a:t>
            </a:r>
            <a:br>
              <a:rPr lang="it-IT" sz="1400" dirty="0" smtClean="0"/>
            </a:br>
            <a:r>
              <a:rPr lang="it-IT" sz="1400" dirty="0" smtClean="0"/>
              <a:t>perché mai respingermi ?</a:t>
            </a:r>
            <a:br>
              <a:rPr lang="it-IT" sz="1400" dirty="0" smtClean="0"/>
            </a:br>
            <a:r>
              <a:rPr lang="it-IT" sz="1400" dirty="0" smtClean="0"/>
              <a:t>Aprimi fratello ! </a:t>
            </a:r>
          </a:p>
          <a:p>
            <a:r>
              <a:rPr lang="it-IT" sz="1400" dirty="0" smtClean="0"/>
              <a:t>Perché domandarmi</a:t>
            </a:r>
            <a:br>
              <a:rPr lang="it-IT" sz="1400" dirty="0" smtClean="0"/>
            </a:br>
            <a:r>
              <a:rPr lang="it-IT" sz="1400" dirty="0" smtClean="0"/>
              <a:t>se sono dell’Africa</a:t>
            </a:r>
            <a:br>
              <a:rPr lang="it-IT" sz="1400" dirty="0" smtClean="0"/>
            </a:br>
            <a:r>
              <a:rPr lang="it-IT" sz="1400" dirty="0" smtClean="0"/>
              <a:t>se sono dell’America</a:t>
            </a:r>
            <a:br>
              <a:rPr lang="it-IT" sz="1400" dirty="0" smtClean="0"/>
            </a:br>
            <a:r>
              <a:rPr lang="it-IT" sz="1400" dirty="0" smtClean="0"/>
              <a:t>se sono dell’Asia</a:t>
            </a:r>
            <a:br>
              <a:rPr lang="it-IT" sz="1400" dirty="0" smtClean="0"/>
            </a:br>
            <a:r>
              <a:rPr lang="it-IT" sz="1400" dirty="0" smtClean="0"/>
              <a:t>se sono dell’Europa ?</a:t>
            </a:r>
            <a:br>
              <a:rPr lang="it-IT" sz="1400" dirty="0" smtClean="0"/>
            </a:br>
            <a:r>
              <a:rPr lang="it-IT" sz="1400" dirty="0" smtClean="0"/>
              <a:t>Aprimi fratello ! </a:t>
            </a:r>
          </a:p>
          <a:p>
            <a:r>
              <a:rPr lang="it-IT" sz="1400" dirty="0" smtClean="0"/>
              <a:t>Perché domandarmi </a:t>
            </a:r>
            <a:br>
              <a:rPr lang="it-IT" sz="1400" dirty="0" smtClean="0"/>
            </a:br>
            <a:r>
              <a:rPr lang="it-IT" sz="1400" dirty="0" smtClean="0"/>
              <a:t>quant’è lungo il mio naso</a:t>
            </a:r>
            <a:br>
              <a:rPr lang="it-IT" sz="1400" dirty="0" smtClean="0"/>
            </a:br>
            <a:r>
              <a:rPr lang="it-IT" sz="1400" dirty="0" smtClean="0"/>
              <a:t>quant’è spessa la mia bocca</a:t>
            </a:r>
            <a:br>
              <a:rPr lang="it-IT" sz="1400" dirty="0" smtClean="0"/>
            </a:br>
            <a:r>
              <a:rPr lang="it-IT" sz="1400" dirty="0" smtClean="0"/>
              <a:t>di che colore ho la pelle</a:t>
            </a:r>
            <a:br>
              <a:rPr lang="it-IT" sz="1400" dirty="0" smtClean="0"/>
            </a:br>
            <a:r>
              <a:rPr lang="it-IT" sz="1400" dirty="0" smtClean="0"/>
              <a:t>che nome hanno i miei dèi ?</a:t>
            </a:r>
            <a:br>
              <a:rPr lang="it-IT" sz="1400" dirty="0" smtClean="0"/>
            </a:br>
            <a:endParaRPr lang="it-I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286000" y="1582341"/>
            <a:ext cx="4572000" cy="3693319"/>
          </a:xfrm>
          <a:prstGeom prst="rect">
            <a:avLst/>
          </a:prstGeom>
        </p:spPr>
        <p:txBody>
          <a:bodyPr>
            <a:spAutoFit/>
          </a:bodyPr>
          <a:lstStyle/>
          <a:p>
            <a:r>
              <a:rPr lang="it-IT" dirty="0" smtClean="0"/>
              <a:t>Aprimi fratello ! </a:t>
            </a:r>
          </a:p>
          <a:p>
            <a:r>
              <a:rPr lang="it-IT" dirty="0" smtClean="0"/>
              <a:t>Io non sono nero</a:t>
            </a:r>
            <a:br>
              <a:rPr lang="it-IT" dirty="0" smtClean="0"/>
            </a:br>
            <a:r>
              <a:rPr lang="it-IT" dirty="0" smtClean="0"/>
              <a:t>io non sono rosso</a:t>
            </a:r>
            <a:br>
              <a:rPr lang="it-IT" dirty="0" smtClean="0"/>
            </a:br>
            <a:r>
              <a:rPr lang="it-IT" dirty="0" smtClean="0"/>
              <a:t>io non sono giallo</a:t>
            </a:r>
            <a:br>
              <a:rPr lang="it-IT" dirty="0" smtClean="0"/>
            </a:br>
            <a:r>
              <a:rPr lang="it-IT" dirty="0" smtClean="0"/>
              <a:t>io non sono bianco</a:t>
            </a:r>
            <a:br>
              <a:rPr lang="it-IT" dirty="0" smtClean="0"/>
            </a:br>
            <a:r>
              <a:rPr lang="it-IT" dirty="0" smtClean="0"/>
              <a:t>non sono altro che un uomo.</a:t>
            </a:r>
            <a:br>
              <a:rPr lang="it-IT" dirty="0" smtClean="0"/>
            </a:br>
            <a:r>
              <a:rPr lang="it-IT" dirty="0" smtClean="0"/>
              <a:t>Aprimi fratello ! </a:t>
            </a:r>
          </a:p>
          <a:p>
            <a:r>
              <a:rPr lang="it-IT" dirty="0" smtClean="0"/>
              <a:t>Aprimi la porta </a:t>
            </a:r>
            <a:br>
              <a:rPr lang="it-IT" dirty="0" smtClean="0"/>
            </a:br>
            <a:r>
              <a:rPr lang="it-IT" dirty="0" smtClean="0"/>
              <a:t>aprimi il tuo cuore</a:t>
            </a:r>
            <a:br>
              <a:rPr lang="it-IT" dirty="0" smtClean="0"/>
            </a:br>
            <a:r>
              <a:rPr lang="it-IT" dirty="0" smtClean="0"/>
              <a:t>perché sono un uomo</a:t>
            </a:r>
            <a:br>
              <a:rPr lang="it-IT" dirty="0" smtClean="0"/>
            </a:br>
            <a:r>
              <a:rPr lang="it-IT" dirty="0" smtClean="0"/>
              <a:t>l’uomo di tutti i tempi</a:t>
            </a:r>
            <a:br>
              <a:rPr lang="it-IT" dirty="0" smtClean="0"/>
            </a:br>
            <a:r>
              <a:rPr lang="it-IT" dirty="0" smtClean="0"/>
              <a:t>l’uomo di tutti i cieli</a:t>
            </a:r>
            <a:br>
              <a:rPr lang="it-IT" dirty="0" smtClean="0"/>
            </a:br>
            <a:r>
              <a:rPr lang="it-IT" dirty="0" smtClean="0"/>
              <a:t>l’uomo che ti somiglia ! </a:t>
            </a:r>
            <a:endParaRPr lang="it-IT"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03648" y="620688"/>
            <a:ext cx="6480720" cy="5078313"/>
          </a:xfrm>
          <a:prstGeom prst="rect">
            <a:avLst/>
          </a:prstGeom>
          <a:noFill/>
        </p:spPr>
        <p:txBody>
          <a:bodyPr wrap="square" rtlCol="0">
            <a:spAutoFit/>
          </a:bodyPr>
          <a:lstStyle/>
          <a:p>
            <a:r>
              <a:rPr lang="it-IT" dirty="0" smtClean="0"/>
              <a:t>FRATELLO</a:t>
            </a:r>
          </a:p>
          <a:p>
            <a:r>
              <a:rPr lang="it-IT" dirty="0" smtClean="0"/>
              <a:t>NON IMPORTA SE VIENI DALL’EGITTO, DALL’IRAN O DALL’AFRICA</a:t>
            </a:r>
          </a:p>
          <a:p>
            <a:r>
              <a:rPr lang="it-IT" dirty="0" smtClean="0"/>
              <a:t>IO TI ACCOGLIERO’</a:t>
            </a:r>
          </a:p>
          <a:p>
            <a:r>
              <a:rPr lang="it-IT" dirty="0" smtClean="0"/>
              <a:t>FRATELLO</a:t>
            </a:r>
          </a:p>
          <a:p>
            <a:r>
              <a:rPr lang="it-IT" dirty="0" smtClean="0"/>
              <a:t>NON TEMERE SE TI HANNO VOLTATO LE SPALLE</a:t>
            </a:r>
          </a:p>
          <a:p>
            <a:r>
              <a:rPr lang="it-IT" dirty="0" smtClean="0"/>
              <a:t>IO NON LO FARO’</a:t>
            </a:r>
          </a:p>
          <a:p>
            <a:r>
              <a:rPr lang="it-IT" dirty="0" smtClean="0"/>
              <a:t>FRATELLO</a:t>
            </a:r>
          </a:p>
          <a:p>
            <a:r>
              <a:rPr lang="it-IT" dirty="0" smtClean="0"/>
              <a:t>NON TEMERE SE TI HANNO PICCHIATO</a:t>
            </a:r>
          </a:p>
          <a:p>
            <a:r>
              <a:rPr lang="it-IT" dirty="0" smtClean="0"/>
              <a:t>IO TI CURERO’</a:t>
            </a:r>
          </a:p>
          <a:p>
            <a:r>
              <a:rPr lang="it-IT" dirty="0" smtClean="0"/>
              <a:t>FRATELLO</a:t>
            </a:r>
          </a:p>
          <a:p>
            <a:r>
              <a:rPr lang="it-IT" dirty="0" smtClean="0"/>
              <a:t>NON TEMERE SE HANNO PARLATO MALE DI TE </a:t>
            </a:r>
          </a:p>
          <a:p>
            <a:r>
              <a:rPr lang="it-IT" dirty="0" smtClean="0"/>
              <a:t>IO TI RISPETTERO’</a:t>
            </a:r>
          </a:p>
          <a:p>
            <a:r>
              <a:rPr lang="it-IT" dirty="0" smtClean="0"/>
              <a:t>PERCHE’ SE ABBIAMO IL COLORE DELLA PELLE DIVERSO </a:t>
            </a:r>
          </a:p>
          <a:p>
            <a:r>
              <a:rPr lang="it-IT" dirty="0" smtClean="0"/>
              <a:t>O ALTRO</a:t>
            </a:r>
          </a:p>
          <a:p>
            <a:r>
              <a:rPr lang="it-IT" dirty="0" smtClean="0"/>
              <a:t>IL TUO CUORE E’ COME IL MIO</a:t>
            </a:r>
          </a:p>
          <a:p>
            <a:r>
              <a:rPr lang="it-IT" dirty="0" smtClean="0"/>
              <a:t>FRATELLO</a:t>
            </a:r>
          </a:p>
          <a:p>
            <a:r>
              <a:rPr lang="it-IT" dirty="0" smtClean="0"/>
              <a:t>                                                 (TOMMASO  GIACANI)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3059832" y="2420888"/>
            <a:ext cx="295232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 name="CasellaDiTesto 2"/>
          <p:cNvSpPr txBox="1"/>
          <p:nvPr/>
        </p:nvSpPr>
        <p:spPr>
          <a:xfrm>
            <a:off x="3491880" y="2996952"/>
            <a:ext cx="2088232" cy="646331"/>
          </a:xfrm>
          <a:prstGeom prst="rect">
            <a:avLst/>
          </a:prstGeom>
          <a:noFill/>
        </p:spPr>
        <p:txBody>
          <a:bodyPr wrap="square" rtlCol="0">
            <a:spAutoFit/>
          </a:bodyPr>
          <a:lstStyle/>
          <a:p>
            <a:pPr algn="ctr"/>
            <a:r>
              <a:rPr lang="it-IT" dirty="0" smtClean="0"/>
              <a:t>    IL RAZZISMO</a:t>
            </a:r>
          </a:p>
          <a:p>
            <a:pPr algn="ctr"/>
            <a:r>
              <a:rPr lang="it-IT" dirty="0" smtClean="0"/>
              <a:t>   NELLA    STORIA</a:t>
            </a:r>
            <a:endParaRPr lang="it-IT" dirty="0"/>
          </a:p>
        </p:txBody>
      </p:sp>
      <p:cxnSp>
        <p:nvCxnSpPr>
          <p:cNvPr id="5" name="Connettore 2 4"/>
          <p:cNvCxnSpPr>
            <a:stCxn id="2" idx="1"/>
            <a:endCxn id="7" idx="3"/>
          </p:cNvCxnSpPr>
          <p:nvPr/>
        </p:nvCxnSpPr>
        <p:spPr>
          <a:xfrm rot="16200000" flipV="1">
            <a:off x="2804237" y="1986021"/>
            <a:ext cx="223471" cy="1152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ttangolo 5"/>
          <p:cNvSpPr/>
          <p:nvPr/>
        </p:nvSpPr>
        <p:spPr>
          <a:xfrm>
            <a:off x="683568" y="1988840"/>
            <a:ext cx="158417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CasellaDiTesto 6"/>
          <p:cNvSpPr txBox="1"/>
          <p:nvPr/>
        </p:nvSpPr>
        <p:spPr>
          <a:xfrm>
            <a:off x="971600" y="1988840"/>
            <a:ext cx="1368152" cy="923330"/>
          </a:xfrm>
          <a:prstGeom prst="rect">
            <a:avLst/>
          </a:prstGeom>
          <a:noFill/>
        </p:spPr>
        <p:txBody>
          <a:bodyPr wrap="square" rtlCol="0">
            <a:spAutoFit/>
          </a:bodyPr>
          <a:lstStyle/>
          <a:p>
            <a:r>
              <a:rPr lang="it-IT" dirty="0" smtClean="0"/>
              <a:t>Inglesi e gli indiani</a:t>
            </a:r>
          </a:p>
          <a:p>
            <a:r>
              <a:rPr lang="it-IT" dirty="0" smtClean="0"/>
              <a:t>1860</a:t>
            </a:r>
            <a:endParaRPr lang="it-IT" dirty="0"/>
          </a:p>
        </p:txBody>
      </p:sp>
      <p:cxnSp>
        <p:nvCxnSpPr>
          <p:cNvPr id="9" name="Connettore 2 8"/>
          <p:cNvCxnSpPr/>
          <p:nvPr/>
        </p:nvCxnSpPr>
        <p:spPr>
          <a:xfrm rot="10800000" flipV="1">
            <a:off x="2195736" y="3573016"/>
            <a:ext cx="93610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395536" y="3933056"/>
            <a:ext cx="17281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1" name="CasellaDiTesto 10"/>
          <p:cNvSpPr txBox="1"/>
          <p:nvPr/>
        </p:nvSpPr>
        <p:spPr>
          <a:xfrm>
            <a:off x="611560" y="4005064"/>
            <a:ext cx="1440160" cy="646331"/>
          </a:xfrm>
          <a:prstGeom prst="rect">
            <a:avLst/>
          </a:prstGeom>
          <a:noFill/>
        </p:spPr>
        <p:txBody>
          <a:bodyPr wrap="square" rtlCol="0">
            <a:spAutoFit/>
          </a:bodyPr>
          <a:lstStyle/>
          <a:p>
            <a:r>
              <a:rPr lang="it-IT" dirty="0" smtClean="0"/>
              <a:t>Gli spartani</a:t>
            </a:r>
          </a:p>
          <a:p>
            <a:endParaRPr lang="it-IT" dirty="0"/>
          </a:p>
        </p:txBody>
      </p:sp>
      <p:cxnSp>
        <p:nvCxnSpPr>
          <p:cNvPr id="13" name="Connettore 2 12"/>
          <p:cNvCxnSpPr/>
          <p:nvPr/>
        </p:nvCxnSpPr>
        <p:spPr>
          <a:xfrm rot="16200000" flipV="1">
            <a:off x="3923928" y="1916832"/>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2771800" y="548680"/>
            <a:ext cx="216024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6" name="CasellaDiTesto 15"/>
          <p:cNvSpPr txBox="1"/>
          <p:nvPr/>
        </p:nvSpPr>
        <p:spPr>
          <a:xfrm>
            <a:off x="3203848" y="548680"/>
            <a:ext cx="1944216" cy="923330"/>
          </a:xfrm>
          <a:prstGeom prst="rect">
            <a:avLst/>
          </a:prstGeom>
          <a:noFill/>
        </p:spPr>
        <p:txBody>
          <a:bodyPr wrap="square" rtlCol="0">
            <a:spAutoFit/>
          </a:bodyPr>
          <a:lstStyle/>
          <a:p>
            <a:r>
              <a:rPr lang="it-IT" dirty="0" smtClean="0"/>
              <a:t>Gli Americani</a:t>
            </a:r>
          </a:p>
          <a:p>
            <a:r>
              <a:rPr lang="it-IT" dirty="0" smtClean="0"/>
              <a:t>E gli afro americani</a:t>
            </a:r>
            <a:endParaRPr lang="it-IT" dirty="0"/>
          </a:p>
        </p:txBody>
      </p:sp>
      <p:cxnSp>
        <p:nvCxnSpPr>
          <p:cNvPr id="18" name="Connettore 2 17"/>
          <p:cNvCxnSpPr/>
          <p:nvPr/>
        </p:nvCxnSpPr>
        <p:spPr>
          <a:xfrm>
            <a:off x="5868144" y="3068960"/>
            <a:ext cx="7200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ttangolo 18"/>
          <p:cNvSpPr/>
          <p:nvPr/>
        </p:nvSpPr>
        <p:spPr>
          <a:xfrm>
            <a:off x="6588224" y="2636912"/>
            <a:ext cx="201622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0" name="CasellaDiTesto 19"/>
          <p:cNvSpPr txBox="1"/>
          <p:nvPr/>
        </p:nvSpPr>
        <p:spPr>
          <a:xfrm>
            <a:off x="6660232" y="2780928"/>
            <a:ext cx="1872208" cy="646331"/>
          </a:xfrm>
          <a:prstGeom prst="rect">
            <a:avLst/>
          </a:prstGeom>
          <a:noFill/>
        </p:spPr>
        <p:txBody>
          <a:bodyPr wrap="square" rtlCol="0">
            <a:spAutoFit/>
          </a:bodyPr>
          <a:lstStyle/>
          <a:p>
            <a:r>
              <a:rPr lang="it-IT" dirty="0" smtClean="0"/>
              <a:t>Persecuzioni contro gli ebrei</a:t>
            </a:r>
            <a:endParaRPr lang="it-IT" dirty="0"/>
          </a:p>
        </p:txBody>
      </p:sp>
      <p:cxnSp>
        <p:nvCxnSpPr>
          <p:cNvPr id="22" name="Connettore 2 21"/>
          <p:cNvCxnSpPr/>
          <p:nvPr/>
        </p:nvCxnSpPr>
        <p:spPr>
          <a:xfrm>
            <a:off x="5652120" y="3861048"/>
            <a:ext cx="1152128"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ttangolo 22"/>
          <p:cNvSpPr/>
          <p:nvPr/>
        </p:nvSpPr>
        <p:spPr>
          <a:xfrm>
            <a:off x="6876256" y="4365104"/>
            <a:ext cx="194421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4" name="CasellaDiTesto 23"/>
          <p:cNvSpPr txBox="1"/>
          <p:nvPr/>
        </p:nvSpPr>
        <p:spPr>
          <a:xfrm>
            <a:off x="7020272" y="4509120"/>
            <a:ext cx="1728192" cy="646331"/>
          </a:xfrm>
          <a:prstGeom prst="rect">
            <a:avLst/>
          </a:prstGeom>
          <a:noFill/>
        </p:spPr>
        <p:txBody>
          <a:bodyPr wrap="square" rtlCol="0">
            <a:spAutoFit/>
          </a:bodyPr>
          <a:lstStyle/>
          <a:p>
            <a:r>
              <a:rPr lang="it-IT" dirty="0" smtClean="0"/>
              <a:t>Guerra nella exjuguslavia</a:t>
            </a:r>
            <a:endParaRPr lang="it-IT" dirty="0"/>
          </a:p>
        </p:txBody>
      </p:sp>
      <p:cxnSp>
        <p:nvCxnSpPr>
          <p:cNvPr id="26" name="Connettore 2 25"/>
          <p:cNvCxnSpPr/>
          <p:nvPr/>
        </p:nvCxnSpPr>
        <p:spPr>
          <a:xfrm flipV="1">
            <a:off x="5148064" y="1556792"/>
            <a:ext cx="1224136"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ettangolo 26"/>
          <p:cNvSpPr/>
          <p:nvPr/>
        </p:nvSpPr>
        <p:spPr>
          <a:xfrm>
            <a:off x="6516216" y="1052736"/>
            <a:ext cx="223224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8" name="CasellaDiTesto 27"/>
          <p:cNvSpPr txBox="1"/>
          <p:nvPr/>
        </p:nvSpPr>
        <p:spPr>
          <a:xfrm>
            <a:off x="6732240" y="1052736"/>
            <a:ext cx="1872208" cy="646331"/>
          </a:xfrm>
          <a:prstGeom prst="rect">
            <a:avLst/>
          </a:prstGeom>
          <a:noFill/>
        </p:spPr>
        <p:txBody>
          <a:bodyPr wrap="square" rtlCol="0">
            <a:spAutoFit/>
          </a:bodyPr>
          <a:lstStyle/>
          <a:p>
            <a:r>
              <a:rPr lang="it-IT" dirty="0" smtClean="0"/>
              <a:t>Persecuzioni contro i rom</a:t>
            </a:r>
            <a:endParaRPr lang="it-IT" dirty="0"/>
          </a:p>
        </p:txBody>
      </p:sp>
      <p:cxnSp>
        <p:nvCxnSpPr>
          <p:cNvPr id="30" name="Connettore 2 29"/>
          <p:cNvCxnSpPr/>
          <p:nvPr/>
        </p:nvCxnSpPr>
        <p:spPr>
          <a:xfrm rot="5400000">
            <a:off x="3959932" y="4617132"/>
            <a:ext cx="9361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Rettangolo 30"/>
          <p:cNvSpPr/>
          <p:nvPr/>
        </p:nvSpPr>
        <p:spPr>
          <a:xfrm>
            <a:off x="3419872" y="5157192"/>
            <a:ext cx="252028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2" name="CasellaDiTesto 31"/>
          <p:cNvSpPr txBox="1"/>
          <p:nvPr/>
        </p:nvSpPr>
        <p:spPr>
          <a:xfrm>
            <a:off x="3563888" y="5301208"/>
            <a:ext cx="2088232" cy="646331"/>
          </a:xfrm>
          <a:prstGeom prst="rect">
            <a:avLst/>
          </a:prstGeom>
          <a:noFill/>
        </p:spPr>
        <p:txBody>
          <a:bodyPr wrap="square" rtlCol="0">
            <a:spAutoFit/>
          </a:bodyPr>
          <a:lstStyle/>
          <a:p>
            <a:r>
              <a:rPr lang="it-IT" dirty="0" smtClean="0"/>
              <a:t>Gli italiani in Belgio</a:t>
            </a:r>
            <a:endParaRPr lang="it-IT" dirty="0"/>
          </a:p>
        </p:txBody>
      </p:sp>
      <p:cxnSp>
        <p:nvCxnSpPr>
          <p:cNvPr id="29" name="Connettore 2 28"/>
          <p:cNvCxnSpPr>
            <a:stCxn id="2" idx="3"/>
          </p:cNvCxnSpPr>
          <p:nvPr/>
        </p:nvCxnSpPr>
        <p:spPr>
          <a:xfrm rot="5400000">
            <a:off x="2285372" y="4022381"/>
            <a:ext cx="1333208" cy="10804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ttangolo 32"/>
          <p:cNvSpPr/>
          <p:nvPr/>
        </p:nvSpPr>
        <p:spPr>
          <a:xfrm>
            <a:off x="971600" y="5373216"/>
            <a:ext cx="216024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4" name="CasellaDiTesto 33"/>
          <p:cNvSpPr txBox="1"/>
          <p:nvPr/>
        </p:nvSpPr>
        <p:spPr>
          <a:xfrm>
            <a:off x="1043608" y="5517232"/>
            <a:ext cx="2016224" cy="646331"/>
          </a:xfrm>
          <a:prstGeom prst="rect">
            <a:avLst/>
          </a:prstGeom>
          <a:noFill/>
        </p:spPr>
        <p:txBody>
          <a:bodyPr wrap="square" rtlCol="0">
            <a:spAutoFit/>
          </a:bodyPr>
          <a:lstStyle/>
          <a:p>
            <a:r>
              <a:rPr lang="it-IT" dirty="0" smtClean="0"/>
              <a:t>Persecuzioni  religiose</a:t>
            </a:r>
            <a:endParaRPr lang="it-IT"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27584" y="260648"/>
            <a:ext cx="7920880" cy="6740307"/>
          </a:xfrm>
          <a:prstGeom prst="rect">
            <a:avLst/>
          </a:prstGeom>
          <a:noFill/>
        </p:spPr>
        <p:txBody>
          <a:bodyPr wrap="square" rtlCol="0">
            <a:spAutoFit/>
          </a:bodyPr>
          <a:lstStyle/>
          <a:p>
            <a:r>
              <a:rPr lang="it-IT" dirty="0" smtClean="0"/>
              <a:t>LA VITA  E’ BELLA (TESTO DELLA CANZONE DI FRANCESCO  FOGGIA)</a:t>
            </a:r>
          </a:p>
          <a:p>
            <a:endParaRPr lang="it-IT" dirty="0" smtClean="0"/>
          </a:p>
          <a:p>
            <a:r>
              <a:rPr lang="it-IT" dirty="0" smtClean="0"/>
              <a:t>Il razzismo da dolore e porta la guerra per ore e ore</a:t>
            </a:r>
          </a:p>
          <a:p>
            <a:endParaRPr lang="it-IT" dirty="0" smtClean="0"/>
          </a:p>
          <a:p>
            <a:r>
              <a:rPr lang="it-IT" dirty="0" smtClean="0"/>
              <a:t>Il razzismo da punizioni e toglie tutte le emozioni</a:t>
            </a:r>
          </a:p>
          <a:p>
            <a:endParaRPr lang="it-IT" dirty="0" smtClean="0"/>
          </a:p>
          <a:p>
            <a:r>
              <a:rPr lang="it-IT" dirty="0" smtClean="0"/>
              <a:t>Che senso ha fare bordello quando potresti essere fratello</a:t>
            </a:r>
          </a:p>
          <a:p>
            <a:endParaRPr lang="it-IT" dirty="0" smtClean="0"/>
          </a:p>
          <a:p>
            <a:r>
              <a:rPr lang="it-IT" dirty="0" smtClean="0"/>
              <a:t>Neanche più la forza della natura può togliere ormai questa paura</a:t>
            </a:r>
          </a:p>
          <a:p>
            <a:endParaRPr lang="it-IT" dirty="0" smtClean="0"/>
          </a:p>
          <a:p>
            <a:r>
              <a:rPr lang="it-IT" dirty="0" smtClean="0"/>
              <a:t>Paura di essere inferiori contro quelli superiori che portano solo dolori</a:t>
            </a:r>
          </a:p>
          <a:p>
            <a:endParaRPr lang="it-IT" dirty="0" smtClean="0"/>
          </a:p>
          <a:p>
            <a:r>
              <a:rPr lang="it-IT" dirty="0" smtClean="0"/>
              <a:t>Non importa se sei un uomo, bambino o anziano</a:t>
            </a:r>
          </a:p>
          <a:p>
            <a:r>
              <a:rPr lang="it-IT" dirty="0" smtClean="0"/>
              <a:t>Tanto non sei più un essere umano</a:t>
            </a:r>
          </a:p>
          <a:p>
            <a:endParaRPr lang="it-IT" dirty="0" smtClean="0"/>
          </a:p>
          <a:p>
            <a:r>
              <a:rPr lang="it-IT" dirty="0" smtClean="0"/>
              <a:t>La mia vita era pulita</a:t>
            </a:r>
          </a:p>
          <a:p>
            <a:r>
              <a:rPr lang="it-IT" dirty="0" smtClean="0"/>
              <a:t>E ad un tratto è svanita</a:t>
            </a:r>
          </a:p>
          <a:p>
            <a:endParaRPr lang="it-IT" dirty="0" smtClean="0"/>
          </a:p>
          <a:p>
            <a:r>
              <a:rPr lang="it-IT" dirty="0" smtClean="0"/>
              <a:t>Basta che ti giri un secondo e sei fuori dal mondo</a:t>
            </a:r>
          </a:p>
          <a:p>
            <a:r>
              <a:rPr lang="it-IT" dirty="0" smtClean="0"/>
              <a:t>La bestia non si ferma se non uccide e cancella</a:t>
            </a:r>
          </a:p>
          <a:p>
            <a:endParaRPr lang="it-IT" dirty="0" smtClean="0"/>
          </a:p>
          <a:p>
            <a:r>
              <a:rPr lang="it-IT" dirty="0" smtClean="0"/>
              <a:t>Ma ricordati sempre che la vita è bella!</a:t>
            </a:r>
          </a:p>
          <a:p>
            <a:endParaRPr lang="it-IT" dirty="0" smtClean="0"/>
          </a:p>
          <a:p>
            <a:endParaRPr lang="it-IT" dirty="0"/>
          </a:p>
        </p:txBody>
      </p:sp>
    </p:spTree>
  </p:cSld>
  <p:clrMapOvr>
    <a:masterClrMapping/>
  </p:clrMapOvr>
  <p:transition spd="slow">
    <p:blinds/>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195736" y="0"/>
            <a:ext cx="4572000" cy="6093976"/>
          </a:xfrm>
          <a:prstGeom prst="rect">
            <a:avLst/>
          </a:prstGeom>
        </p:spPr>
        <p:txBody>
          <a:bodyPr wrap="square">
            <a:spAutoFit/>
          </a:bodyPr>
          <a:lstStyle/>
          <a:p>
            <a:endParaRPr lang="it-IT" sz="1400" dirty="0" smtClean="0"/>
          </a:p>
          <a:p>
            <a:endParaRPr lang="it-IT" sz="1400" dirty="0" smtClean="0"/>
          </a:p>
          <a:p>
            <a:endParaRPr lang="it-IT" sz="1400" dirty="0" smtClean="0"/>
          </a:p>
          <a:p>
            <a:r>
              <a:rPr lang="it-IT" dirty="0" smtClean="0"/>
              <a:t>IL MIO NOME E’ MAI PIU’</a:t>
            </a:r>
          </a:p>
          <a:p>
            <a:endParaRPr lang="it-IT" dirty="0" smtClean="0"/>
          </a:p>
          <a:p>
            <a:r>
              <a:rPr lang="it-IT" dirty="0" smtClean="0"/>
              <a:t>Io</a:t>
            </a:r>
            <a:r>
              <a:rPr lang="it-IT" sz="1400" dirty="0" smtClean="0"/>
              <a:t> non lo so chi c'ha ragione e chi no</a:t>
            </a:r>
            <a:br>
              <a:rPr lang="it-IT" sz="1400" dirty="0" smtClean="0"/>
            </a:br>
            <a:r>
              <a:rPr lang="it-IT" sz="1400" dirty="0" smtClean="0"/>
              <a:t>se è una questione di etnia, di economia,</a:t>
            </a:r>
            <a:br>
              <a:rPr lang="it-IT" sz="1400" dirty="0" smtClean="0"/>
            </a:br>
            <a:r>
              <a:rPr lang="it-IT" sz="1400" dirty="0" smtClean="0"/>
              <a:t>oppure solo pazzia: difficile saperlo.</a:t>
            </a:r>
            <a:br>
              <a:rPr lang="it-IT" sz="1400" dirty="0" smtClean="0"/>
            </a:br>
            <a:r>
              <a:rPr lang="it-IT" sz="1400" dirty="0" smtClean="0"/>
              <a:t>Quello che so è che non è fantasia</a:t>
            </a:r>
            <a:br>
              <a:rPr lang="it-IT" sz="1400" dirty="0" smtClean="0"/>
            </a:br>
            <a:r>
              <a:rPr lang="it-IT" sz="1400" dirty="0" smtClean="0"/>
              <a:t>e che nessuno c'ha ragione e così sia,</a:t>
            </a:r>
            <a:br>
              <a:rPr lang="it-IT" sz="1400" dirty="0" smtClean="0"/>
            </a:br>
            <a:r>
              <a:rPr lang="it-IT" sz="1400" dirty="0" smtClean="0"/>
              <a:t>e pochi mesi ad un giro di boa</a:t>
            </a:r>
            <a:br>
              <a:rPr lang="it-IT" sz="1400" dirty="0" smtClean="0"/>
            </a:br>
            <a:r>
              <a:rPr lang="it-IT" sz="1400" dirty="0" smtClean="0"/>
              <a:t>per voi così moderno</a:t>
            </a:r>
            <a:br>
              <a:rPr lang="it-IT" sz="1400" dirty="0" smtClean="0"/>
            </a:br>
            <a:r>
              <a:rPr lang="it-IT" sz="1400" dirty="0" smtClean="0"/>
              <a:t/>
            </a:r>
            <a:br>
              <a:rPr lang="it-IT" sz="1400" dirty="0" smtClean="0"/>
            </a:br>
            <a:r>
              <a:rPr lang="it-IT" sz="1400" dirty="0" smtClean="0"/>
              <a:t>C'era una volta la mia vita</a:t>
            </a:r>
            <a:br>
              <a:rPr lang="it-IT" sz="1400" dirty="0" smtClean="0"/>
            </a:br>
            <a:r>
              <a:rPr lang="it-IT" sz="1400" dirty="0" smtClean="0"/>
              <a:t>c'era una volta la mia casa</a:t>
            </a:r>
            <a:br>
              <a:rPr lang="it-IT" sz="1400" dirty="0" smtClean="0"/>
            </a:br>
            <a:r>
              <a:rPr lang="it-IT" sz="1400" dirty="0" smtClean="0"/>
              <a:t>c'era una volta e voglio che sia ancora.</a:t>
            </a:r>
            <a:br>
              <a:rPr lang="it-IT" sz="1400" dirty="0" smtClean="0"/>
            </a:br>
            <a:r>
              <a:rPr lang="it-IT" sz="1400" dirty="0" smtClean="0"/>
              <a:t>E voglio il nome di chi si impegna</a:t>
            </a:r>
            <a:br>
              <a:rPr lang="it-IT" sz="1400" dirty="0" smtClean="0"/>
            </a:br>
            <a:r>
              <a:rPr lang="it-IT" sz="1400" dirty="0" smtClean="0"/>
              <a:t>a fare i conti con la propria vergogna.</a:t>
            </a:r>
            <a:br>
              <a:rPr lang="it-IT" sz="1400" dirty="0" smtClean="0"/>
            </a:br>
            <a:r>
              <a:rPr lang="it-IT" sz="1400" dirty="0" smtClean="0"/>
              <a:t>Dormite pure voi che avete ancora sogni, sogni, sogni</a:t>
            </a:r>
            <a:br>
              <a:rPr lang="it-IT" sz="1400" dirty="0" smtClean="0"/>
            </a:br>
            <a:r>
              <a:rPr lang="it-IT" sz="1400" dirty="0" smtClean="0"/>
              <a:t/>
            </a:r>
            <a:br>
              <a:rPr lang="it-IT" sz="1400" dirty="0" smtClean="0"/>
            </a:br>
            <a:r>
              <a:rPr lang="it-IT" sz="1400" dirty="0" smtClean="0"/>
              <a:t>Il mio nome è mai più, mai più, mai più</a:t>
            </a:r>
            <a:br>
              <a:rPr lang="it-IT" sz="1400" dirty="0" smtClean="0"/>
            </a:br>
            <a:r>
              <a:rPr lang="it-IT" sz="1400" dirty="0" smtClean="0"/>
              <a:t>Il mio nome è mai più, mai più, mai più</a:t>
            </a:r>
            <a:br>
              <a:rPr lang="it-IT" sz="1400" dirty="0" smtClean="0"/>
            </a:br>
            <a:r>
              <a:rPr lang="it-IT" sz="1400" dirty="0" smtClean="0"/>
              <a:t>Il mio nome è mai più, mai più, mai più</a:t>
            </a:r>
            <a:br>
              <a:rPr lang="it-IT" sz="1400" dirty="0" smtClean="0"/>
            </a:br>
            <a:r>
              <a:rPr lang="it-IT" sz="1400" dirty="0" smtClean="0"/>
              <a:t>Il mio nome è mai più...</a:t>
            </a:r>
            <a:br>
              <a:rPr lang="it-IT" sz="1400" dirty="0" smtClean="0"/>
            </a:br>
            <a:r>
              <a:rPr lang="it-IT" sz="1400" dirty="0" smtClean="0"/>
              <a:t/>
            </a:r>
            <a:br>
              <a:rPr lang="it-IT" sz="1400" dirty="0" smtClean="0"/>
            </a:br>
            <a:endParaRPr lang="it-IT" sz="1400" dirty="0"/>
          </a:p>
        </p:txBody>
      </p:sp>
      <p:pic>
        <p:nvPicPr>
          <p:cNvPr id="5" name="Piero Pelu - Ligabue - Jovanotti - Il mio nome è mai più.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4"/>
                                        </p:tgtEl>
                                        <p:attrNameLst>
                                          <p:attrName>style.visibility</p:attrName>
                                        </p:attrNameLst>
                                      </p:cBhvr>
                                      <p:to>
                                        <p:strVal val="visible"/>
                                      </p:to>
                                    </p:set>
                                    <p:anim calcmode="discrete" valueType="clr">
                                      <p:cBhvr override="childStyle">
                                        <p:cTn id="11"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4"/>
                                        </p:tgtEl>
                                        <p:attrNameLst>
                                          <p:attrName>fillcolor</p:attrName>
                                        </p:attrNameLst>
                                      </p:cBhvr>
                                      <p:tavLst>
                                        <p:tav tm="0">
                                          <p:val>
                                            <p:clrVal>
                                              <a:schemeClr val="accent2"/>
                                            </p:clrVal>
                                          </p:val>
                                        </p:tav>
                                        <p:tav tm="50000">
                                          <p:val>
                                            <p:clrVal>
                                              <a:schemeClr val="hlink"/>
                                            </p:clrVal>
                                          </p:val>
                                        </p:tav>
                                      </p:tavLst>
                                    </p:anim>
                                    <p:set>
                                      <p:cBhvr>
                                        <p:cTn id="13"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4"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197346"/>
            <a:ext cx="4572000" cy="6463308"/>
          </a:xfrm>
          <a:prstGeom prst="rect">
            <a:avLst/>
          </a:prstGeom>
        </p:spPr>
        <p:txBody>
          <a:bodyPr>
            <a:spAutoFit/>
          </a:bodyPr>
          <a:lstStyle/>
          <a:p>
            <a:r>
              <a:rPr lang="it-IT" dirty="0" smtClean="0"/>
              <a:t>Eccomi qua, seguivo gli ordini che ricevevo</a:t>
            </a:r>
            <a:br>
              <a:rPr lang="it-IT" dirty="0" smtClean="0"/>
            </a:br>
            <a:r>
              <a:rPr lang="it-IT" dirty="0" smtClean="0"/>
              <a:t>c'è stato un tempo in cui io credevo</a:t>
            </a:r>
            <a:br>
              <a:rPr lang="it-IT" dirty="0" smtClean="0"/>
            </a:br>
            <a:r>
              <a:rPr lang="it-IT" dirty="0" smtClean="0"/>
              <a:t>che arruolandomi in aviazione</a:t>
            </a:r>
            <a:br>
              <a:rPr lang="it-IT" dirty="0" smtClean="0"/>
            </a:br>
            <a:r>
              <a:rPr lang="it-IT" dirty="0" smtClean="0"/>
              <a:t>avrei girato il mondo</a:t>
            </a:r>
            <a:br>
              <a:rPr lang="it-IT" dirty="0" smtClean="0"/>
            </a:br>
            <a:r>
              <a:rPr lang="it-IT" dirty="0" smtClean="0"/>
              <a:t>e fatto bene alla mia gente</a:t>
            </a:r>
            <a:br>
              <a:rPr lang="it-IT" dirty="0" smtClean="0"/>
            </a:br>
            <a:r>
              <a:rPr lang="it-IT" dirty="0" smtClean="0"/>
              <a:t>(e) fatto qualcosa di importante.</a:t>
            </a:r>
            <a:br>
              <a:rPr lang="it-IT" dirty="0" smtClean="0"/>
            </a:br>
            <a:r>
              <a:rPr lang="it-IT" dirty="0" smtClean="0"/>
              <a:t>In fondo a me, a me piaceva volare...</a:t>
            </a:r>
            <a:br>
              <a:rPr lang="it-IT" dirty="0" smtClean="0"/>
            </a:br>
            <a:r>
              <a:rPr lang="it-IT" dirty="0" smtClean="0"/>
              <a:t/>
            </a:r>
            <a:br>
              <a:rPr lang="it-IT" dirty="0" smtClean="0"/>
            </a:br>
            <a:r>
              <a:rPr lang="it-IT" dirty="0" smtClean="0"/>
              <a:t>C'era una volta un aeroplano</a:t>
            </a:r>
            <a:br>
              <a:rPr lang="it-IT" dirty="0" smtClean="0"/>
            </a:br>
            <a:r>
              <a:rPr lang="it-IT" dirty="0" smtClean="0"/>
              <a:t>un militare americano</a:t>
            </a:r>
            <a:br>
              <a:rPr lang="it-IT" dirty="0" smtClean="0"/>
            </a:br>
            <a:r>
              <a:rPr lang="it-IT" dirty="0" smtClean="0"/>
              <a:t>c'era una volta il gioco di un bambino.</a:t>
            </a:r>
            <a:br>
              <a:rPr lang="it-IT" dirty="0" smtClean="0"/>
            </a:br>
            <a:r>
              <a:rPr lang="it-IT" dirty="0" smtClean="0"/>
              <a:t>E voglio i nomi di chi ha mentito</a:t>
            </a:r>
            <a:br>
              <a:rPr lang="it-IT" dirty="0" smtClean="0"/>
            </a:br>
            <a:r>
              <a:rPr lang="it-IT" dirty="0" smtClean="0"/>
              <a:t>di chi ha parlato di una guerra giusta</a:t>
            </a:r>
            <a:br>
              <a:rPr lang="it-IT" dirty="0" smtClean="0"/>
            </a:br>
            <a:r>
              <a:rPr lang="it-IT" dirty="0" smtClean="0"/>
              <a:t>io non le lancio più le vostre sante bombe,</a:t>
            </a:r>
            <a:br>
              <a:rPr lang="it-IT" dirty="0" smtClean="0"/>
            </a:br>
            <a:r>
              <a:rPr lang="it-IT" dirty="0" smtClean="0"/>
              <a:t>bombe, bombe, bombe, BOMBE!</a:t>
            </a:r>
            <a:br>
              <a:rPr lang="it-IT" dirty="0" smtClean="0"/>
            </a:br>
            <a:r>
              <a:rPr lang="it-IT" dirty="0" smtClean="0"/>
              <a:t/>
            </a:r>
            <a:br>
              <a:rPr lang="it-IT" dirty="0" smtClean="0"/>
            </a:br>
            <a:r>
              <a:rPr lang="it-IT" dirty="0" smtClean="0"/>
              <a:t>Il mio nome è mai più, mai più, mai più</a:t>
            </a:r>
            <a:br>
              <a:rPr lang="it-IT" dirty="0" smtClean="0"/>
            </a:br>
            <a:r>
              <a:rPr lang="it-IT" dirty="0" smtClean="0"/>
              <a:t>Il mio nome è mai più, mai più, mai più</a:t>
            </a:r>
            <a:br>
              <a:rPr lang="it-IT" dirty="0" smtClean="0"/>
            </a:br>
            <a:r>
              <a:rPr lang="it-IT" dirty="0" smtClean="0"/>
              <a:t>Il mio nome è mai più, mai più, mai più</a:t>
            </a:r>
            <a:br>
              <a:rPr lang="it-IT" dirty="0" smtClean="0"/>
            </a:br>
            <a:r>
              <a:rPr lang="it-IT" dirty="0" smtClean="0"/>
              <a:t>Il mio nome è mai più...</a:t>
            </a:r>
            <a:br>
              <a:rPr lang="it-IT" dirty="0" smtClean="0"/>
            </a:br>
            <a:endParaRPr lang="it-IT"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17621"/>
            <a:ext cx="308098"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dirty="0" smtClean="0">
                <a:ln>
                  <a:noFill/>
                </a:ln>
                <a:solidFill>
                  <a:srgbClr val="404040"/>
                </a:solidFill>
                <a:effectLst/>
                <a:latin typeface="Tahoma" pitchFamily="34" charset="0"/>
                <a:ea typeface="Calibri" pitchFamily="34" charset="0"/>
                <a:cs typeface="Tahoma" pitchFamily="34" charset="0"/>
              </a:rPr>
              <a:t>... </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ttangolo 3"/>
          <p:cNvSpPr/>
          <p:nvPr/>
        </p:nvSpPr>
        <p:spPr>
          <a:xfrm>
            <a:off x="2267744" y="620688"/>
            <a:ext cx="5112568" cy="5355312"/>
          </a:xfrm>
          <a:prstGeom prst="rect">
            <a:avLst/>
          </a:prstGeom>
        </p:spPr>
        <p:txBody>
          <a:bodyPr wrap="square">
            <a:spAutoFit/>
          </a:bodyPr>
          <a:lstStyle/>
          <a:p>
            <a:pPr lvl="0" fontAlgn="base">
              <a:spcBef>
                <a:spcPct val="0"/>
              </a:spcBef>
              <a:spcAft>
                <a:spcPct val="0"/>
              </a:spcAft>
            </a:pPr>
            <a:r>
              <a:rPr lang="it-IT" dirty="0" smtClean="0">
                <a:latin typeface="Tahoma" pitchFamily="34" charset="0"/>
                <a:ea typeface="Calibri" pitchFamily="34" charset="0"/>
                <a:cs typeface="Tahoma" pitchFamily="34" charset="0"/>
              </a:rPr>
              <a:t>Io dico si dico si può</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sapere convivere è dura </a:t>
            </a:r>
            <a:r>
              <a:rPr lang="it-IT" dirty="0" smtClean="0">
                <a:latin typeface="Century Gothic" pitchFamily="34" charset="0"/>
                <a:ea typeface="Calibri" pitchFamily="34" charset="0"/>
                <a:cs typeface="Tahoma" pitchFamily="34" charset="0"/>
              </a:rPr>
              <a:t>già</a:t>
            </a:r>
            <a:r>
              <a:rPr lang="it-IT" dirty="0" smtClean="0">
                <a:latin typeface="Tahoma" pitchFamily="34" charset="0"/>
                <a:ea typeface="Calibri" pitchFamily="34" charset="0"/>
                <a:cs typeface="Tahoma" pitchFamily="34" charset="0"/>
              </a:rPr>
              <a:t>, lo so.</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Ma per questo il compromesso</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è la strada del mio crescere.</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E dico si al dialogo</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perchè la pace è l'unica vittoria</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l'unico gesto in ogni senso</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che dà un peso al nostro vivere,</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vivere, vivere.</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Io dico si dico si può</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cercare pace è l'unica vittoria</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l'unico gesto in ogni senso</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che darà forza al nostro vivere.</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Il mio nome è mai più, mai più, mai più</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Il mio nome è mai più, mai più, mai più</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Il mio nome è mai più, mai più, mai più</a:t>
            </a:r>
            <a:br>
              <a:rPr lang="it-IT" dirty="0" smtClean="0">
                <a:latin typeface="Tahoma" pitchFamily="34" charset="0"/>
                <a:ea typeface="Calibri" pitchFamily="34" charset="0"/>
                <a:cs typeface="Tahoma" pitchFamily="34" charset="0"/>
              </a:rPr>
            </a:br>
            <a:r>
              <a:rPr lang="it-IT" dirty="0" smtClean="0">
                <a:latin typeface="Tahoma" pitchFamily="34" charset="0"/>
                <a:ea typeface="Calibri" pitchFamily="34" charset="0"/>
                <a:cs typeface="Tahoma" pitchFamily="34" charset="0"/>
              </a:rPr>
              <a:t>Il mio nome è mai più... </a:t>
            </a:r>
            <a:endParaRPr lang="it-IT" dirty="0" smtClean="0">
              <a:latin typeface="Arial" pitchFamily="34" charset="0"/>
              <a:cs typeface="Arial" pitchFamily="34" charset="0"/>
            </a:endParaRPr>
          </a:p>
          <a:p>
            <a:pPr lvl="0" eaLnBrk="0" fontAlgn="base" hangingPunct="0">
              <a:spcBef>
                <a:spcPct val="0"/>
              </a:spcBef>
              <a:spcAft>
                <a:spcPct val="0"/>
              </a:spcAft>
            </a:pPr>
            <a:endParaRPr lang="it-IT" dirty="0" smtClean="0">
              <a:solidFill>
                <a:prstClr val="white"/>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risviaggi.it/files/2009/07/pace-mondo.jpg"/>
          <p:cNvPicPr>
            <a:picLocks noChangeAspect="1" noChangeArrowheads="1"/>
          </p:cNvPicPr>
          <p:nvPr/>
        </p:nvPicPr>
        <p:blipFill>
          <a:blip r:embed="rId2" cstate="print"/>
          <a:srcRect/>
          <a:stretch>
            <a:fillRect/>
          </a:stretch>
        </p:blipFill>
        <p:spPr bwMode="auto">
          <a:xfrm>
            <a:off x="2771800" y="980728"/>
            <a:ext cx="3543300" cy="4572000"/>
          </a:xfrm>
          <a:prstGeom prst="rect">
            <a:avLst/>
          </a:prstGeom>
          <a:noFill/>
        </p:spPr>
      </p:pic>
      <p:sp>
        <p:nvSpPr>
          <p:cNvPr id="3" name="CasellaDiTesto 2"/>
          <p:cNvSpPr txBox="1"/>
          <p:nvPr/>
        </p:nvSpPr>
        <p:spPr>
          <a:xfrm>
            <a:off x="395536" y="332656"/>
            <a:ext cx="2232248" cy="6740307"/>
          </a:xfrm>
          <a:prstGeom prst="rect">
            <a:avLst/>
          </a:prstGeom>
          <a:noFill/>
        </p:spPr>
        <p:txBody>
          <a:bodyPr wrap="square" rtlCol="0">
            <a:spAutoFit/>
          </a:bodyPr>
          <a:lstStyle/>
          <a:p>
            <a:r>
              <a:rPr lang="it-IT" dirty="0" smtClean="0"/>
              <a:t>LEONARDO</a:t>
            </a:r>
          </a:p>
          <a:p>
            <a:endParaRPr lang="it-IT" dirty="0" smtClean="0"/>
          </a:p>
          <a:p>
            <a:r>
              <a:rPr lang="it-IT" dirty="0" smtClean="0"/>
              <a:t>MADDALENA</a:t>
            </a:r>
          </a:p>
          <a:p>
            <a:endParaRPr lang="it-IT" dirty="0" smtClean="0"/>
          </a:p>
          <a:p>
            <a:r>
              <a:rPr lang="it-IT" dirty="0" smtClean="0"/>
              <a:t>MARIA VITTORIA</a:t>
            </a:r>
          </a:p>
          <a:p>
            <a:endParaRPr lang="it-IT" dirty="0" smtClean="0"/>
          </a:p>
          <a:p>
            <a:r>
              <a:rPr lang="it-IT" dirty="0" smtClean="0"/>
              <a:t>SERENA</a:t>
            </a:r>
          </a:p>
          <a:p>
            <a:endParaRPr lang="it-IT" dirty="0" smtClean="0"/>
          </a:p>
          <a:p>
            <a:r>
              <a:rPr lang="it-IT" dirty="0" smtClean="0"/>
              <a:t>FRANCESCO</a:t>
            </a:r>
          </a:p>
          <a:p>
            <a:endParaRPr lang="it-IT" dirty="0" smtClean="0"/>
          </a:p>
          <a:p>
            <a:r>
              <a:rPr lang="it-IT" dirty="0" smtClean="0"/>
              <a:t>SIMONE</a:t>
            </a:r>
          </a:p>
          <a:p>
            <a:endParaRPr lang="it-IT" dirty="0" smtClean="0"/>
          </a:p>
          <a:p>
            <a:r>
              <a:rPr lang="it-IT" dirty="0" smtClean="0"/>
              <a:t>GABRIELE</a:t>
            </a:r>
          </a:p>
          <a:p>
            <a:endParaRPr lang="it-IT" dirty="0" smtClean="0"/>
          </a:p>
          <a:p>
            <a:r>
              <a:rPr lang="it-IT" dirty="0" smtClean="0"/>
              <a:t>ELISA</a:t>
            </a:r>
          </a:p>
          <a:p>
            <a:endParaRPr lang="it-IT" dirty="0" smtClean="0"/>
          </a:p>
          <a:p>
            <a:r>
              <a:rPr lang="it-IT" dirty="0" smtClean="0"/>
              <a:t>FRANCESCO</a:t>
            </a:r>
          </a:p>
          <a:p>
            <a:endParaRPr lang="it-IT" dirty="0" smtClean="0"/>
          </a:p>
          <a:p>
            <a:r>
              <a:rPr lang="it-IT" dirty="0" smtClean="0"/>
              <a:t>TOMMASO</a:t>
            </a:r>
          </a:p>
          <a:p>
            <a:endParaRPr lang="it-IT" dirty="0" smtClean="0"/>
          </a:p>
          <a:p>
            <a:r>
              <a:rPr lang="it-IT" dirty="0" smtClean="0"/>
              <a:t>MATTEO</a:t>
            </a:r>
          </a:p>
          <a:p>
            <a:endParaRPr lang="it-IT" dirty="0" smtClean="0"/>
          </a:p>
          <a:p>
            <a:endParaRPr lang="it-IT" dirty="0" smtClean="0"/>
          </a:p>
          <a:p>
            <a:endParaRPr lang="it-IT" dirty="0"/>
          </a:p>
        </p:txBody>
      </p:sp>
      <p:sp>
        <p:nvSpPr>
          <p:cNvPr id="4" name="CasellaDiTesto 3"/>
          <p:cNvSpPr txBox="1"/>
          <p:nvPr/>
        </p:nvSpPr>
        <p:spPr>
          <a:xfrm>
            <a:off x="6444208" y="404664"/>
            <a:ext cx="2376264" cy="5355312"/>
          </a:xfrm>
          <a:prstGeom prst="rect">
            <a:avLst/>
          </a:prstGeom>
          <a:noFill/>
        </p:spPr>
        <p:txBody>
          <a:bodyPr wrap="square" rtlCol="0">
            <a:spAutoFit/>
          </a:bodyPr>
          <a:lstStyle/>
          <a:p>
            <a:r>
              <a:rPr lang="it-IT" dirty="0" smtClean="0"/>
              <a:t>HOSSNI</a:t>
            </a:r>
          </a:p>
          <a:p>
            <a:endParaRPr lang="it-IT" dirty="0" smtClean="0"/>
          </a:p>
          <a:p>
            <a:r>
              <a:rPr lang="it-IT" dirty="0" smtClean="0"/>
              <a:t>MICHELA</a:t>
            </a:r>
          </a:p>
          <a:p>
            <a:endParaRPr lang="it-IT" dirty="0" smtClean="0"/>
          </a:p>
          <a:p>
            <a:r>
              <a:rPr lang="it-IT" dirty="0" smtClean="0"/>
              <a:t>MERIAM</a:t>
            </a:r>
          </a:p>
          <a:p>
            <a:endParaRPr lang="it-IT" dirty="0" smtClean="0"/>
          </a:p>
          <a:p>
            <a:r>
              <a:rPr lang="it-IT" dirty="0" smtClean="0"/>
              <a:t>MARTINA</a:t>
            </a:r>
          </a:p>
          <a:p>
            <a:endParaRPr lang="it-IT" dirty="0" smtClean="0"/>
          </a:p>
          <a:p>
            <a:r>
              <a:rPr lang="it-IT" dirty="0" smtClean="0"/>
              <a:t>STEFAN</a:t>
            </a:r>
          </a:p>
          <a:p>
            <a:endParaRPr lang="it-IT" dirty="0" smtClean="0"/>
          </a:p>
          <a:p>
            <a:r>
              <a:rPr lang="it-IT" dirty="0" smtClean="0"/>
              <a:t>AGNESE</a:t>
            </a:r>
          </a:p>
          <a:p>
            <a:endParaRPr lang="it-IT" dirty="0" smtClean="0"/>
          </a:p>
          <a:p>
            <a:r>
              <a:rPr lang="it-IT" dirty="0" smtClean="0"/>
              <a:t>ALEX</a:t>
            </a:r>
          </a:p>
          <a:p>
            <a:endParaRPr lang="it-IT" dirty="0" smtClean="0"/>
          </a:p>
          <a:p>
            <a:r>
              <a:rPr lang="it-IT" dirty="0" smtClean="0"/>
              <a:t>SOFIA</a:t>
            </a:r>
          </a:p>
          <a:p>
            <a:endParaRPr lang="it-IT" dirty="0" smtClean="0"/>
          </a:p>
          <a:p>
            <a:r>
              <a:rPr lang="it-IT" dirty="0" smtClean="0"/>
              <a:t>SARA</a:t>
            </a:r>
          </a:p>
          <a:p>
            <a:endParaRPr lang="it-IT" dirty="0" smtClean="0"/>
          </a:p>
          <a:p>
            <a:r>
              <a:rPr lang="it-IT" dirty="0" smtClean="0"/>
              <a:t>MATTEO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
                                        </p:tgtEl>
                                        <p:attrNameLst>
                                          <p:attrName>style.visibility</p:attrName>
                                        </p:attrNameLst>
                                      </p:cBhvr>
                                      <p:to>
                                        <p:strVal val="visible"/>
                                      </p:to>
                                    </p:set>
                                    <p:anim calcmode="discrete" valueType="clr">
                                      <p:cBhvr override="childStyle">
                                        <p:cTn id="1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
                                        </p:tgtEl>
                                        <p:attrNameLst>
                                          <p:attrName>fillcolor</p:attrName>
                                        </p:attrNameLst>
                                      </p:cBhvr>
                                      <p:tavLst>
                                        <p:tav tm="0">
                                          <p:val>
                                            <p:clrVal>
                                              <a:schemeClr val="accent2"/>
                                            </p:clrVal>
                                          </p:val>
                                        </p:tav>
                                        <p:tav tm="50000">
                                          <p:val>
                                            <p:clrVal>
                                              <a:schemeClr val="hlink"/>
                                            </p:clrVal>
                                          </p:val>
                                        </p:tav>
                                      </p:tavLst>
                                    </p:anim>
                                    <p:set>
                                      <p:cBhvr>
                                        <p:cTn id="1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3608" y="1196752"/>
            <a:ext cx="6480720" cy="8125301"/>
          </a:xfrm>
          <a:prstGeom prst="rect">
            <a:avLst/>
          </a:prstGeom>
          <a:noFill/>
        </p:spPr>
        <p:txBody>
          <a:bodyPr wrap="square" rtlCol="0">
            <a:spAutoFit/>
          </a:bodyPr>
          <a:lstStyle/>
          <a:p>
            <a:r>
              <a:rPr lang="it-IT" b="1" dirty="0" smtClean="0"/>
              <a:t>IL RAZZISMO   E’  VIOLENZA</a:t>
            </a:r>
          </a:p>
          <a:p>
            <a:endParaRPr lang="it-IT" b="1" dirty="0" smtClean="0"/>
          </a:p>
          <a:p>
            <a:r>
              <a:rPr lang="it-IT" b="1" dirty="0" smtClean="0"/>
              <a:t>SPEZZA IL CUORE DELLE PERSONE INNOCENTI</a:t>
            </a:r>
          </a:p>
          <a:p>
            <a:endParaRPr lang="it-IT" b="1" dirty="0" smtClean="0"/>
          </a:p>
          <a:p>
            <a:r>
              <a:rPr lang="it-IT" b="1" dirty="0" smtClean="0"/>
              <a:t>Il RAZZISMO E’ IL DOLORE DI UN UOMO CHE MUORE</a:t>
            </a:r>
          </a:p>
          <a:p>
            <a:endParaRPr lang="it-IT" b="1" dirty="0" smtClean="0"/>
          </a:p>
          <a:p>
            <a:r>
              <a:rPr lang="it-IT" b="1" dirty="0" smtClean="0"/>
              <a:t>MOLTE PERSONE CHE VOLANO CON IL VENTO</a:t>
            </a:r>
          </a:p>
          <a:p>
            <a:endParaRPr lang="it-IT" b="1" dirty="0" smtClean="0"/>
          </a:p>
          <a:p>
            <a:r>
              <a:rPr lang="it-IT" b="1" dirty="0" smtClean="0"/>
              <a:t>MOLTE PERSONE SALGONO NEL BLU</a:t>
            </a:r>
          </a:p>
          <a:p>
            <a:endParaRPr lang="it-IT" b="1" dirty="0" smtClean="0"/>
          </a:p>
          <a:p>
            <a:r>
              <a:rPr lang="it-IT" b="1" dirty="0" smtClean="0"/>
              <a:t>PER UN COLPO DI PISTOLA</a:t>
            </a:r>
          </a:p>
          <a:p>
            <a:endParaRPr lang="it-IT" b="1" dirty="0" smtClean="0"/>
          </a:p>
          <a:p>
            <a:r>
              <a:rPr lang="it-IT" b="1" dirty="0" smtClean="0"/>
              <a:t>MOLTE PERSONE SALGON LASSU’</a:t>
            </a:r>
          </a:p>
          <a:p>
            <a:endParaRPr lang="it-IT" b="1" dirty="0" smtClean="0"/>
          </a:p>
          <a:p>
            <a:r>
              <a:rPr lang="it-IT" b="1" dirty="0" smtClean="0"/>
              <a:t>SENZA DIRE UNA PAROLA </a:t>
            </a:r>
          </a:p>
          <a:p>
            <a:endParaRPr lang="it-IT" dirty="0" smtClean="0"/>
          </a:p>
          <a:p>
            <a:r>
              <a:rPr lang="it-IT" dirty="0" smtClean="0"/>
              <a:t>                                                            (MARIA VITTORIA)</a:t>
            </a:r>
          </a:p>
          <a:p>
            <a:endParaRPr lang="it-IT" dirty="0" smtClean="0"/>
          </a:p>
          <a:p>
            <a:r>
              <a:rPr lang="it-IT" dirty="0" smtClean="0"/>
              <a:t>                                                                                                                                                                   </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260648"/>
            <a:ext cx="7920880" cy="5632311"/>
          </a:xfrm>
          <a:prstGeom prst="rect">
            <a:avLst/>
          </a:prstGeom>
          <a:noFill/>
        </p:spPr>
        <p:txBody>
          <a:bodyPr wrap="square" rtlCol="0">
            <a:spAutoFit/>
          </a:bodyPr>
          <a:lstStyle/>
          <a:p>
            <a:r>
              <a:rPr lang="it-IT" dirty="0" smtClean="0"/>
              <a:t>Il </a:t>
            </a:r>
            <a:r>
              <a:rPr lang="it-IT" b="1" dirty="0" smtClean="0"/>
              <a:t>massacro di Sand Creek</a:t>
            </a:r>
            <a:r>
              <a:rPr lang="it-IT" dirty="0" smtClean="0"/>
              <a:t> (chiamato anche </a:t>
            </a:r>
            <a:r>
              <a:rPr lang="it-IT" b="1" dirty="0" smtClean="0"/>
              <a:t>massacro di Chivington</a:t>
            </a:r>
            <a:r>
              <a:rPr lang="it-IT" dirty="0" smtClean="0"/>
              <a:t> o </a:t>
            </a:r>
            <a:r>
              <a:rPr lang="it-IT" b="1" dirty="0" smtClean="0"/>
              <a:t>battaglia di Sand Creek</a:t>
            </a:r>
            <a:r>
              <a:rPr lang="it-IT" dirty="0" smtClean="0"/>
              <a:t>) si verificò negli STATI UNITI D’AMERICA durante le guerre indiane il 29 novembre 1860 quando delle truppe della milizia del Colorado, comandate dal colonnello John Chivington attaccarono un villaggio di CHEYENNE e ARAPAHO, massacrando donne e bambini.</a:t>
            </a:r>
          </a:p>
          <a:p>
            <a:r>
              <a:rPr lang="it-IT" dirty="0" smtClean="0"/>
              <a:t>L'attacco fu in primis riportato dalla stampa come una vittoria nei confronti di un coraggioso avversario. Nelle settimane successive una polemica cominciò a diffondersi riguardo alla possibilità che si fosse trattato di un massacro. </a:t>
            </a:r>
          </a:p>
          <a:p>
            <a:r>
              <a:rPr lang="it-IT" dirty="0" smtClean="0"/>
              <a:t>Diverse inchieste furono condotte: due dai militari ed una dal </a:t>
            </a:r>
            <a:r>
              <a:rPr lang="it-IT" b="1" dirty="0" smtClean="0"/>
              <a:t>Comitato di Condotta della Guerra, </a:t>
            </a:r>
            <a:r>
              <a:rPr lang="it-IT" dirty="0" smtClean="0"/>
              <a:t>che sentenziò:</a:t>
            </a:r>
          </a:p>
          <a:p>
            <a:r>
              <a:rPr lang="it-IT" b="1" dirty="0" smtClean="0"/>
              <a:t>«</a:t>
            </a:r>
            <a:r>
              <a:rPr lang="it-IT" dirty="0" smtClean="0"/>
              <a:t> Per quanto riguarda il Colonnello Chivington, questo comitato può difficilmente trovare dei termini adeguati che descrivano la sua condotta. Indossando l'uniforme degli Stati Uniti, che dovrebbe rappresentare un emblema di giustizia e di umanità; occupando l'importante posizione di comandante di un distretto militare, che gli ha concesso l'onore di governare tutto ciò che rientra nei suoi poteri, ha deliberatamente organizzato ed eseguito un folle e vile massacro in cui numerose sono state le vittime della sua crudeltà. </a:t>
            </a:r>
            <a:endParaRPr lang="it-IT" dirty="0"/>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332656"/>
            <a:ext cx="8064896" cy="6740307"/>
          </a:xfrm>
          <a:prstGeom prst="rect">
            <a:avLst/>
          </a:prstGeom>
        </p:spPr>
        <p:txBody>
          <a:bodyPr wrap="square">
            <a:spAutoFit/>
          </a:bodyPr>
          <a:lstStyle/>
          <a:p>
            <a:r>
              <a:rPr lang="it-IT" dirty="0" smtClean="0"/>
              <a:t>Egli conoscendo chiaramente la cordialità del loro carattere, avendo egli stesso in un certo senso tentato di porre le vittime in una condizione di fittizia sicurezza, ha sfruttato l'assenza di alcun tipo di difesa e la loro convinzione di sentirsi sicuri per potere gratificare la peggiore passione che abbia mai attraversato il cuore di un uomo. </a:t>
            </a:r>
          </a:p>
          <a:p>
            <a:r>
              <a:rPr lang="it-IT" dirty="0" smtClean="0"/>
              <a:t>Qualunque peso tutto questo abbia avuto sul Colonnello Chivington, la verità è che ha sorpreso e assassinato, a sangue freddo, inaspettatamente uomini, donne e bambini, i quali avevano tutte le ragioni per credere di essere sotto la protezione delle autorità statunitensi, e poi ritornando a </a:t>
            </a:r>
            <a:r>
              <a:rPr lang="it-IT" b="1" dirty="0" smtClean="0"/>
              <a:t>Denver </a:t>
            </a:r>
            <a:r>
              <a:rPr lang="it-IT" dirty="0" smtClean="0"/>
              <a:t>si è vantato dell'azione coraggiosa che lui e gli uomini sotto il suo comando hanno eseguito.</a:t>
            </a:r>
          </a:p>
          <a:p>
            <a:r>
              <a:rPr lang="it-IT" dirty="0" smtClean="0"/>
              <a:t>In conclusione questo comitato è dell'opinione che al fine di vendicare la causa di giustizia e mantenere l'onore della nazione, pronte e rigorose misure debbano essere adottate per rimuovere coloro che hanno così vilipeso il governo presso il quale sono impiegati, e di punire, adeguatamente al crimine commesso, coloro che sono colpevoli di questi atti brutali e codardi. </a:t>
            </a:r>
            <a:r>
              <a:rPr lang="it-IT" b="1" dirty="0" smtClean="0"/>
              <a:t>»</a:t>
            </a:r>
            <a:endParaRPr lang="it-IT" dirty="0" smtClean="0"/>
          </a:p>
          <a:p>
            <a:r>
              <a:rPr lang="it-IT" dirty="0" smtClean="0"/>
              <a:t>I dati furono raccolti dal Maggiore </a:t>
            </a:r>
            <a:r>
              <a:rPr lang="it-IT" b="1" dirty="0" smtClean="0"/>
              <a:t>Edward Wynkoo </a:t>
            </a:r>
            <a:r>
              <a:rPr lang="it-IT" dirty="0" smtClean="0"/>
              <a:t>e dal suo aiutante, che ripresero i numeri forniti dai sopravvissuti. Questi dati allegati con le conclusioni dell'indagine furono portati a conoscenza dei diversi comitati.</a:t>
            </a:r>
          </a:p>
          <a:p>
            <a:endParaRPr lang="it-IT" dirty="0" smtClean="0"/>
          </a:p>
          <a:p>
            <a:r>
              <a:rPr lang="it-IT" dirty="0" smtClean="0"/>
              <a:t> </a:t>
            </a:r>
          </a:p>
          <a:p>
            <a:endParaRPr lang="it-IT"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974</TotalTime>
  <Words>3068</Words>
  <Application>Microsoft Office PowerPoint</Application>
  <PresentationFormat>Presentazione su schermo (4:3)</PresentationFormat>
  <Paragraphs>511</Paragraphs>
  <Slides>64</Slides>
  <Notes>0</Notes>
  <HiddenSlides>0</HiddenSlides>
  <MMClips>7</MMClips>
  <ScaleCrop>false</ScaleCrop>
  <HeadingPairs>
    <vt:vector size="4" baseType="variant">
      <vt:variant>
        <vt:lpstr>Tema</vt:lpstr>
      </vt:variant>
      <vt:variant>
        <vt:i4>1</vt:i4>
      </vt:variant>
      <vt:variant>
        <vt:lpstr>Titoli diapositive</vt:lpstr>
      </vt:variant>
      <vt:variant>
        <vt:i4>64</vt:i4>
      </vt:variant>
    </vt:vector>
  </HeadingPairs>
  <TitlesOfParts>
    <vt:vector size="65" baseType="lpstr">
      <vt:lpstr>Carta</vt:lpstr>
      <vt:lpstr>Io  grido……. mai più!</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urlo…… mai più!</dc:title>
  <dc:creator>Susanna</dc:creator>
  <cp:lastModifiedBy>Susy</cp:lastModifiedBy>
  <cp:revision>101</cp:revision>
  <dcterms:created xsi:type="dcterms:W3CDTF">2011-01-27T21:07:33Z</dcterms:created>
  <dcterms:modified xsi:type="dcterms:W3CDTF">2014-06-27T08:38:09Z</dcterms:modified>
</cp:coreProperties>
</file>