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3" r:id="rId9"/>
    <p:sldId id="265" r:id="rId10"/>
    <p:sldId id="266" r:id="rId11"/>
    <p:sldId id="267" r:id="rId12"/>
    <p:sldId id="269" r:id="rId13"/>
    <p:sldId id="268" r:id="rId14"/>
    <p:sldId id="271" r:id="rId15"/>
    <p:sldId id="272" r:id="rId16"/>
    <p:sldId id="270" r:id="rId17"/>
    <p:sldId id="274" r:id="rId18"/>
    <p:sldId id="276" r:id="rId19"/>
    <p:sldId id="275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IV M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3"/>
                <c:pt idx="0">
                  <c:v>INIZIALI</c:v>
                </c:pt>
                <c:pt idx="1">
                  <c:v>INTERM</c:v>
                </c:pt>
                <c:pt idx="2">
                  <c:v>FINALI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6.2</c:v>
                </c:pt>
                <c:pt idx="1">
                  <c:v>5.41</c:v>
                </c:pt>
                <c:pt idx="2">
                  <c:v>6.5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IV A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3"/>
                <c:pt idx="0">
                  <c:v>INIZIALI</c:v>
                </c:pt>
                <c:pt idx="1">
                  <c:v>INTERM</c:v>
                </c:pt>
                <c:pt idx="2">
                  <c:v>FINALI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6.9</c:v>
                </c:pt>
                <c:pt idx="1">
                  <c:v>7.5</c:v>
                </c:pt>
                <c:pt idx="2">
                  <c:v>7.4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IV B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3"/>
                <c:pt idx="0">
                  <c:v>INIZIALI</c:v>
                </c:pt>
                <c:pt idx="1">
                  <c:v>INTERM</c:v>
                </c:pt>
                <c:pt idx="2">
                  <c:v>FINALI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  <c:pt idx="0">
                  <c:v>6.5</c:v>
                </c:pt>
                <c:pt idx="1">
                  <c:v>6.6</c:v>
                </c:pt>
                <c:pt idx="2">
                  <c:v>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3225344"/>
        <c:axId val="223226880"/>
      </c:barChart>
      <c:catAx>
        <c:axId val="2232253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endParaRPr lang="it-IT"/>
          </a:p>
        </c:txPr>
        <c:crossAx val="223226880"/>
        <c:crosses val="autoZero"/>
        <c:auto val="1"/>
        <c:lblAlgn val="ctr"/>
        <c:lblOffset val="100"/>
        <c:noMultiLvlLbl val="0"/>
      </c:catAx>
      <c:valAx>
        <c:axId val="223226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322534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endParaRPr lang="it-IT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endParaRPr lang="it-IT"/>
          </a:p>
        </c:txPr>
      </c:legendEntry>
      <c:legendEntry>
        <c:idx val="2"/>
        <c:txPr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endParaRPr lang="it-IT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IV M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3"/>
                <c:pt idx="0">
                  <c:v>INIZIALI</c:v>
                </c:pt>
                <c:pt idx="1">
                  <c:v>INTERM</c:v>
                </c:pt>
                <c:pt idx="2">
                  <c:v>FINALI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6.2</c:v>
                </c:pt>
                <c:pt idx="1">
                  <c:v>5.41</c:v>
                </c:pt>
                <c:pt idx="2">
                  <c:v>6.5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IV A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3"/>
                <c:pt idx="0">
                  <c:v>INIZIALI</c:v>
                </c:pt>
                <c:pt idx="1">
                  <c:v>INTERM</c:v>
                </c:pt>
                <c:pt idx="2">
                  <c:v>FINALI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7.7</c:v>
                </c:pt>
                <c:pt idx="1">
                  <c:v>7.8</c:v>
                </c:pt>
                <c:pt idx="2">
                  <c:v>7.8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IV B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3"/>
                <c:pt idx="0">
                  <c:v>INIZIALI</c:v>
                </c:pt>
                <c:pt idx="1">
                  <c:v>INTERM</c:v>
                </c:pt>
                <c:pt idx="2">
                  <c:v>FINALI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  <c:pt idx="0">
                  <c:v>6.7</c:v>
                </c:pt>
                <c:pt idx="1">
                  <c:v>6.9</c:v>
                </c:pt>
                <c:pt idx="2">
                  <c:v>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3296896"/>
        <c:axId val="223298688"/>
      </c:barChart>
      <c:catAx>
        <c:axId val="223296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endParaRPr lang="it-IT"/>
          </a:p>
        </c:txPr>
        <c:crossAx val="223298688"/>
        <c:crosses val="autoZero"/>
        <c:auto val="1"/>
        <c:lblAlgn val="ctr"/>
        <c:lblOffset val="100"/>
        <c:noMultiLvlLbl val="0"/>
      </c:catAx>
      <c:valAx>
        <c:axId val="223298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329689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solidFill>
                <a:srgbClr val="002060"/>
              </a:solidFill>
            </a:defRPr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722951090257313E-2"/>
          <c:y val="4.1777249958237159E-2"/>
          <c:w val="0.67639741549644483"/>
          <c:h val="0.79398920989414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IV M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3"/>
                <c:pt idx="0">
                  <c:v>INIZIALI</c:v>
                </c:pt>
                <c:pt idx="1">
                  <c:v>INTERM</c:v>
                </c:pt>
                <c:pt idx="2">
                  <c:v>FINALI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6.4</c:v>
                </c:pt>
                <c:pt idx="1">
                  <c:v>6.1</c:v>
                </c:pt>
                <c:pt idx="2">
                  <c:v>7.2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IV A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3"/>
                <c:pt idx="0">
                  <c:v>INIZIALI</c:v>
                </c:pt>
                <c:pt idx="1">
                  <c:v>INTERM</c:v>
                </c:pt>
                <c:pt idx="2">
                  <c:v>FINALI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7.2</c:v>
                </c:pt>
                <c:pt idx="1">
                  <c:v>7.8</c:v>
                </c:pt>
                <c:pt idx="2">
                  <c:v>7.8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IV B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3"/>
                <c:pt idx="0">
                  <c:v>INIZIALI</c:v>
                </c:pt>
                <c:pt idx="1">
                  <c:v>INTERM</c:v>
                </c:pt>
                <c:pt idx="2">
                  <c:v>FINALI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  <c:pt idx="0">
                  <c:v>6.7</c:v>
                </c:pt>
                <c:pt idx="1">
                  <c:v>7.2</c:v>
                </c:pt>
                <c:pt idx="2">
                  <c:v>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3330688"/>
        <c:axId val="223332224"/>
      </c:barChart>
      <c:catAx>
        <c:axId val="223330688"/>
        <c:scaling>
          <c:orientation val="minMax"/>
        </c:scaling>
        <c:delete val="1"/>
        <c:axPos val="b"/>
        <c:majorTickMark val="out"/>
        <c:minorTickMark val="none"/>
        <c:tickLblPos val="nextTo"/>
        <c:crossAx val="223332224"/>
        <c:crosses val="autoZero"/>
        <c:auto val="1"/>
        <c:lblAlgn val="ctr"/>
        <c:lblOffset val="100"/>
        <c:noMultiLvlLbl val="0"/>
      </c:catAx>
      <c:valAx>
        <c:axId val="223332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333068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solidFill>
                <a:srgbClr val="002060"/>
              </a:solidFill>
            </a:defRPr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IV M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3"/>
                <c:pt idx="0">
                  <c:v>Iniziali</c:v>
                </c:pt>
                <c:pt idx="1">
                  <c:v>interm </c:v>
                </c:pt>
                <c:pt idx="2">
                  <c:v>finali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6.5</c:v>
                </c:pt>
                <c:pt idx="1">
                  <c:v>7</c:v>
                </c:pt>
                <c:pt idx="2">
                  <c:v>8.1999999999999993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IV A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3"/>
                <c:pt idx="0">
                  <c:v>Iniziali</c:v>
                </c:pt>
                <c:pt idx="1">
                  <c:v>interm </c:v>
                </c:pt>
                <c:pt idx="2">
                  <c:v>finali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6.8</c:v>
                </c:pt>
                <c:pt idx="1">
                  <c:v>6.9</c:v>
                </c:pt>
                <c:pt idx="2">
                  <c:v>9.3000000000000007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IV B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3"/>
                <c:pt idx="0">
                  <c:v>Iniziali</c:v>
                </c:pt>
                <c:pt idx="1">
                  <c:v>interm </c:v>
                </c:pt>
                <c:pt idx="2">
                  <c:v>finali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  <c:pt idx="0">
                  <c:v>7.3</c:v>
                </c:pt>
                <c:pt idx="1">
                  <c:v>7.3</c:v>
                </c:pt>
                <c:pt idx="2">
                  <c:v>9.3000000000000007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3400320"/>
        <c:axId val="223401856"/>
      </c:barChart>
      <c:catAx>
        <c:axId val="2234003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endParaRPr lang="it-IT"/>
          </a:p>
        </c:txPr>
        <c:crossAx val="223401856"/>
        <c:crosses val="autoZero"/>
        <c:auto val="1"/>
        <c:lblAlgn val="ctr"/>
        <c:lblOffset val="100"/>
        <c:noMultiLvlLbl val="0"/>
      </c:catAx>
      <c:valAx>
        <c:axId val="223401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34003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solidFill>
                <a:srgbClr val="002060"/>
              </a:solidFill>
            </a:defRPr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IV M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3"/>
                <c:pt idx="0">
                  <c:v>Inziali</c:v>
                </c:pt>
                <c:pt idx="1">
                  <c:v>intermed</c:v>
                </c:pt>
                <c:pt idx="2">
                  <c:v>finali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5.73</c:v>
                </c:pt>
                <c:pt idx="1">
                  <c:v>6.3</c:v>
                </c:pt>
                <c:pt idx="2">
                  <c:v>7.25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IV A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3"/>
                <c:pt idx="0">
                  <c:v>Inziali</c:v>
                </c:pt>
                <c:pt idx="1">
                  <c:v>intermed</c:v>
                </c:pt>
                <c:pt idx="2">
                  <c:v>finali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6.8</c:v>
                </c:pt>
                <c:pt idx="1">
                  <c:v>6.8</c:v>
                </c:pt>
                <c:pt idx="2">
                  <c:v>8.8000000000000007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IV B</c:v>
                </c:pt>
              </c:strCache>
            </c:strRef>
          </c:tx>
          <c:invertIfNegative val="0"/>
          <c:cat>
            <c:strRef>
              <c:f>Foglio1!$A$2:$A$5</c:f>
              <c:strCache>
                <c:ptCount val="3"/>
                <c:pt idx="0">
                  <c:v>Inziali</c:v>
                </c:pt>
                <c:pt idx="1">
                  <c:v>intermed</c:v>
                </c:pt>
                <c:pt idx="2">
                  <c:v>finali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  <c:pt idx="0">
                  <c:v>6.9</c:v>
                </c:pt>
                <c:pt idx="1">
                  <c:v>7</c:v>
                </c:pt>
                <c:pt idx="2">
                  <c:v>8.3000000000000007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3431680"/>
        <c:axId val="223445760"/>
      </c:barChart>
      <c:catAx>
        <c:axId val="223431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it-IT"/>
          </a:p>
        </c:txPr>
        <c:crossAx val="223445760"/>
        <c:crosses val="autoZero"/>
        <c:auto val="1"/>
        <c:lblAlgn val="ctr"/>
        <c:lblOffset val="100"/>
        <c:noMultiLvlLbl val="0"/>
      </c:catAx>
      <c:valAx>
        <c:axId val="223445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343168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solidFill>
                <a:schemeClr val="bg1"/>
              </a:solidFill>
            </a:defRPr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716680407247131E-2"/>
          <c:y val="0.30506791742436912"/>
          <c:w val="0.55978311249787971"/>
          <c:h val="0.590709885659583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è inutile ribattere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Foglio1!$A$2:$A$5</c:f>
              <c:strCache>
                <c:ptCount val="3"/>
                <c:pt idx="0">
                  <c:v>LDV IV A</c:v>
                </c:pt>
                <c:pt idx="1">
                  <c:v>LDV IV B</c:v>
                </c:pt>
                <c:pt idx="2">
                  <c:v>MARCONI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0.2</c:v>
                </c:pt>
                <c:pt idx="1">
                  <c:v>0.09</c:v>
                </c:pt>
                <c:pt idx="2">
                  <c:v>0.3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me lo sono meritato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Foglio1!$A$2:$A$5</c:f>
              <c:strCache>
                <c:ptCount val="3"/>
                <c:pt idx="0">
                  <c:v>LDV IV A</c:v>
                </c:pt>
                <c:pt idx="1">
                  <c:v>LDV IV B</c:v>
                </c:pt>
                <c:pt idx="2">
                  <c:v>MARCONI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0.63</c:v>
                </c:pt>
                <c:pt idx="1">
                  <c:v>0.76</c:v>
                </c:pt>
                <c:pt idx="2">
                  <c:v>0.57999999999999996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mi arrabbio e spiego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Foglio1!$A$2:$A$5</c:f>
              <c:strCache>
                <c:ptCount val="3"/>
                <c:pt idx="0">
                  <c:v>LDV IV A</c:v>
                </c:pt>
                <c:pt idx="1">
                  <c:v>LDV IV B</c:v>
                </c:pt>
                <c:pt idx="2">
                  <c:v>MARCONI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  <c:pt idx="0">
                  <c:v>0.18</c:v>
                </c:pt>
                <c:pt idx="1">
                  <c:v>0.15</c:v>
                </c:pt>
                <c:pt idx="2">
                  <c:v>0.09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non mi intressa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Foglio1!$A$2:$A$5</c:f>
              <c:strCache>
                <c:ptCount val="3"/>
                <c:pt idx="0">
                  <c:v>LDV IV A</c:v>
                </c:pt>
                <c:pt idx="1">
                  <c:v>LDV IV B</c:v>
                </c:pt>
                <c:pt idx="2">
                  <c:v>MARCONI</c:v>
                </c:pt>
              </c:strCache>
            </c:strRef>
          </c:cat>
          <c:val>
            <c:numRef>
              <c:f>Foglio1!$E$2:$E$5</c:f>
              <c:numCache>
                <c:formatCode>General</c:formatCode>
                <c:ptCount val="4"/>
                <c:pt idx="1">
                  <c:v>0.05</c:v>
                </c:pt>
                <c:pt idx="2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726912"/>
        <c:axId val="234728448"/>
      </c:barChart>
      <c:catAx>
        <c:axId val="2347269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bg1"/>
                </a:solidFill>
              </a:defRPr>
            </a:pPr>
            <a:endParaRPr lang="it-IT"/>
          </a:p>
        </c:txPr>
        <c:crossAx val="234728448"/>
        <c:crosses val="autoZero"/>
        <c:auto val="1"/>
        <c:lblAlgn val="ctr"/>
        <c:lblOffset val="100"/>
        <c:noMultiLvlLbl val="0"/>
      </c:catAx>
      <c:valAx>
        <c:axId val="234728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bg1"/>
                </a:solidFill>
              </a:defRPr>
            </a:pPr>
            <a:endParaRPr lang="it-IT"/>
          </a:p>
        </c:txPr>
        <c:crossAx val="234726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66716796774842"/>
          <c:y val="0.47492420009750785"/>
          <c:w val="0.30487866212767301"/>
          <c:h val="0.38581260698284364"/>
        </c:manualLayout>
      </c:layout>
      <c:overlay val="0"/>
      <c:txPr>
        <a:bodyPr/>
        <a:lstStyle/>
        <a:p>
          <a:pPr>
            <a:defRPr sz="900">
              <a:solidFill>
                <a:schemeClr val="bg1"/>
              </a:solidFill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tx1"/>
    </a:solidFill>
  </c:spPr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Relationship Id="rId4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Relationship Id="rId4" Type="http://schemas.openxmlformats.org/officeDocument/2006/relationships/image" Target="../media/image20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Relationship Id="rId4" Type="http://schemas.openxmlformats.org/officeDocument/2006/relationships/image" Target="../media/image24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image" Target="../media/image27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image" Target="../media/image30.emf"/><Relationship Id="rId4" Type="http://schemas.openxmlformats.org/officeDocument/2006/relationships/image" Target="../media/image33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image" Target="../media/image3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AA5B4-426B-4277-B538-B5227C45CBDE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7417F-F572-4F6B-A8F4-4E379F4FA3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7059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71910B4A-4CF1-4FD5-A3B1-32A07093EE7C}" type="slidenum">
              <a:rPr lang="it-IT" altLang="it-IT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17</a:t>
            </a:fld>
            <a:endParaRPr lang="it-IT" altLang="it-IT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C14D1F11-23B5-41DA-A051-37DF31FBB9A8}" type="slidenum">
              <a:rPr lang="it-IT" altLang="it-IT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30</a:t>
            </a:fld>
            <a:endParaRPr lang="it-IT" altLang="it-IT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F043BDEF-291B-4B67-98B2-5AAD106AC4B3}" type="slidenum">
              <a:rPr lang="it-IT" altLang="it-IT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31</a:t>
            </a:fld>
            <a:endParaRPr lang="it-IT" altLang="it-IT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2F5D891F-96FE-4971-8697-3554BF6DD8BC}" type="slidenum">
              <a:rPr lang="it-IT" altLang="it-IT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18</a:t>
            </a:fld>
            <a:endParaRPr lang="it-IT" altLang="it-IT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64ECFFD4-790D-437D-AD92-5ECA37E691F1}" type="slidenum">
              <a:rPr lang="it-IT" altLang="it-IT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20</a:t>
            </a:fld>
            <a:endParaRPr lang="it-IT" altLang="it-IT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it-IT" altLang="it-IT" smtClean="0"/>
              <a:t>In tutte le classi sono presenti comportamenti adeguati durante la comunicazione. E’ presente in entrambe le classi sperimentali un aumento della partecipazione attiva. Nella IV Marconi vi è stato un aumento dell’ascolto e una diminuzione dei comportamenti inadeguati.</a:t>
            </a:r>
          </a:p>
          <a:p>
            <a:r>
              <a:rPr lang="it-IT" altLang="it-IT" smtClean="0"/>
              <a:t> 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1285D4F8-808C-4AFF-900D-99208D133FF9}" type="slidenum">
              <a:rPr lang="it-IT" altLang="it-IT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22</a:t>
            </a:fld>
            <a:endParaRPr lang="it-IT" altLang="it-IT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D50407F3-DA79-4458-9B75-6F54E9EDCB3D}" type="slidenum">
              <a:rPr lang="it-IT" altLang="it-IT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23</a:t>
            </a:fld>
            <a:endParaRPr lang="it-IT" altLang="it-IT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5C430D3E-01AC-483D-802D-8BFC17C79C00}" type="slidenum">
              <a:rPr lang="it-IT" altLang="it-IT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24</a:t>
            </a:fld>
            <a:endParaRPr lang="it-IT" altLang="it-IT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B3B4B1E6-E5DA-4D27-B553-53150A9831BC}" type="slidenum">
              <a:rPr lang="it-IT" altLang="it-IT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26</a:t>
            </a:fld>
            <a:endParaRPr lang="it-IT" altLang="it-IT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731BE3BF-4B7E-4145-AEBF-60DEF5BAEE12}" type="slidenum">
              <a:rPr lang="it-IT" altLang="it-IT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27</a:t>
            </a:fld>
            <a:endParaRPr lang="it-IT" altLang="it-IT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386874EC-70A2-4C9D-A8D4-47AD4E0F1588}" type="slidenum">
              <a:rPr lang="it-IT" altLang="it-IT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29</a:t>
            </a:fld>
            <a:endParaRPr lang="it-IT" altLang="it-IT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 lIns="82945" tIns="41473" rIns="82945" bIns="41473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 lIns="82945" tIns="41473" rIns="82945" bIns="41473"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 lIns="82945" tIns="41473" rIns="82945" bIns="41473"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 tIns="41473" bIns="41473"/>
          <a:lstStyle>
            <a:lvl1pPr>
              <a:defRPr/>
            </a:lvl1pPr>
          </a:lstStyle>
          <a:p>
            <a:pPr>
              <a:defRPr/>
            </a:pPr>
            <a:fld id="{92CF17E7-7373-4612-B092-DBD14902C25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983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20/06/2016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4.emf"/><Relationship Id="rId5" Type="http://schemas.openxmlformats.org/officeDocument/2006/relationships/image" Target="../media/image11.e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3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5.emf"/><Relationship Id="rId4" Type="http://schemas.openxmlformats.org/officeDocument/2006/relationships/oleObject" Target="../embeddings/oleObject7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0.emf"/><Relationship Id="rId5" Type="http://schemas.openxmlformats.org/officeDocument/2006/relationships/image" Target="../media/image17.e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9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4.emf"/><Relationship Id="rId5" Type="http://schemas.openxmlformats.org/officeDocument/2006/relationships/image" Target="../media/image21.e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3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5.emf"/><Relationship Id="rId4" Type="http://schemas.openxmlformats.org/officeDocument/2006/relationships/oleObject" Target="../embeddings/oleObject17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7.emf"/><Relationship Id="rId10" Type="http://schemas.openxmlformats.org/officeDocument/2006/relationships/chart" Target="../charts/chart6.xml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9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33.emf"/><Relationship Id="rId5" Type="http://schemas.openxmlformats.org/officeDocument/2006/relationships/image" Target="../media/image30.e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2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4.emf"/><Relationship Id="rId4" Type="http://schemas.openxmlformats.org/officeDocument/2006/relationships/oleObject" Target="../embeddings/oleObject26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594262" y="188640"/>
            <a:ext cx="557075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Sperimentazione</a:t>
            </a:r>
          </a:p>
          <a:p>
            <a:pPr algn="ctr"/>
            <a:r>
              <a:rPr lang="it-IT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Didattica </a:t>
            </a:r>
          </a:p>
          <a:p>
            <a:pPr algn="ctr"/>
            <a:r>
              <a:rPr lang="it-IT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a.s.</a:t>
            </a:r>
            <a:r>
              <a:rPr lang="it-IT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2015/16</a:t>
            </a:r>
            <a:endParaRPr lang="it-IT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421350" y="3284984"/>
            <a:ext cx="595547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EDUCARE</a:t>
            </a:r>
          </a:p>
          <a:p>
            <a:pPr algn="ctr"/>
            <a:r>
              <a:rPr lang="it-IT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ALLA</a:t>
            </a:r>
          </a:p>
          <a:p>
            <a:pPr algn="ctr"/>
            <a:r>
              <a:rPr lang="it-IT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CITTADINANZA</a:t>
            </a:r>
          </a:p>
          <a:p>
            <a:pPr algn="ctr"/>
            <a:r>
              <a:rPr lang="it-IT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MONDIALE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 descr="C:\Users\Susy\AppData\Local\Microsoft\Windows\INetCache\IE\QTPS8GTJ\mondo_fier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7066" y="4970280"/>
            <a:ext cx="1395594" cy="1578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usy\AppData\Local\Microsoft\Windows\INetCache\IE\QTPS8GTJ\intercultura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759"/>
            <a:ext cx="2376264" cy="243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8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203406"/>
            <a:ext cx="8424936" cy="2734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3200" dirty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PUNTI DI CRITICITA</a:t>
            </a:r>
            <a:r>
              <a:rPr lang="it-IT" sz="3200" dirty="0" smtClean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’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it-IT" sz="3200" dirty="0">
              <a:latin typeface="Arial Black" panose="020B0A04020102020204" pitchFamily="34" charset="0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800" dirty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Non sempre è stato facile integrare gli obiettivi della sperimentazione con quelli del processo della letto-scrittura</a:t>
            </a:r>
            <a:r>
              <a:rPr lang="it-IT" sz="2800" dirty="0">
                <a:solidFill>
                  <a:srgbClr val="002060"/>
                </a:solidFill>
                <a:latin typeface="Comic Sans MS"/>
                <a:ea typeface="Calibri"/>
                <a:cs typeface="Times New Roman"/>
              </a:rPr>
              <a:t>.</a:t>
            </a:r>
            <a:endParaRPr lang="it-IT" sz="28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23528" y="3284984"/>
            <a:ext cx="8424936" cy="1936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800" dirty="0" smtClean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Sarebbe </a:t>
            </a:r>
            <a:r>
              <a:rPr lang="it-IT" sz="2800" dirty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stato più semplice ridurre la sperimentazione ad una o due unità di apprendimento che avrebbero richiesto tempi più concentrati.</a:t>
            </a:r>
            <a:endParaRPr lang="it-IT" sz="28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1850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843808" y="404664"/>
            <a:ext cx="30893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Classi IV</a:t>
            </a:r>
            <a:endParaRPr lang="it-IT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cxnSp>
        <p:nvCxnSpPr>
          <p:cNvPr id="5" name="Connettore 2 4"/>
          <p:cNvCxnSpPr/>
          <p:nvPr/>
        </p:nvCxnSpPr>
        <p:spPr>
          <a:xfrm flipH="1">
            <a:off x="2339752" y="1196752"/>
            <a:ext cx="1800200" cy="1188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4139952" y="1196752"/>
            <a:ext cx="0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4139952" y="1196752"/>
            <a:ext cx="2376264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2374707" y="3717031"/>
            <a:ext cx="34547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Creolizzazione </a:t>
            </a:r>
            <a:endParaRPr lang="it-IT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74073" y="2492896"/>
            <a:ext cx="41857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Corresponsabilità  </a:t>
            </a:r>
            <a:endParaRPr lang="it-IT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078776" y="2708920"/>
            <a:ext cx="23134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Amicizia  </a:t>
            </a:r>
            <a:endParaRPr lang="it-IT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175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e 5"/>
          <p:cNvSpPr/>
          <p:nvPr/>
        </p:nvSpPr>
        <p:spPr>
          <a:xfrm>
            <a:off x="3383868" y="332656"/>
            <a:ext cx="262829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it-IT" b="1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  <p:cxnSp>
        <p:nvCxnSpPr>
          <p:cNvPr id="15" name="Connettore 4 14"/>
          <p:cNvCxnSpPr/>
          <p:nvPr/>
        </p:nvCxnSpPr>
        <p:spPr>
          <a:xfrm rot="5400000">
            <a:off x="3355262" y="1313764"/>
            <a:ext cx="864096" cy="1782198"/>
          </a:xfrm>
          <a:prstGeom prst="bentConnector2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18"/>
          <p:cNvSpPr/>
          <p:nvPr/>
        </p:nvSpPr>
        <p:spPr>
          <a:xfrm>
            <a:off x="395536" y="2276872"/>
            <a:ext cx="2500675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cxnSp>
        <p:nvCxnSpPr>
          <p:cNvPr id="22" name="Connettore 2 21"/>
          <p:cNvCxnSpPr/>
          <p:nvPr/>
        </p:nvCxnSpPr>
        <p:spPr>
          <a:xfrm>
            <a:off x="4678409" y="2626315"/>
            <a:ext cx="19605" cy="122413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tangolo 22"/>
          <p:cNvSpPr/>
          <p:nvPr/>
        </p:nvSpPr>
        <p:spPr>
          <a:xfrm>
            <a:off x="3447676" y="3933056"/>
            <a:ext cx="2500675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cxnSp>
        <p:nvCxnSpPr>
          <p:cNvPr id="25" name="Connettore 2 24"/>
          <p:cNvCxnSpPr/>
          <p:nvPr/>
        </p:nvCxnSpPr>
        <p:spPr>
          <a:xfrm flipH="1">
            <a:off x="807795" y="3420060"/>
            <a:ext cx="81829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 flipV="1">
            <a:off x="1626085" y="1592796"/>
            <a:ext cx="19788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stCxn id="19" idx="2"/>
          </p:cNvCxnSpPr>
          <p:nvPr/>
        </p:nvCxnSpPr>
        <p:spPr>
          <a:xfrm>
            <a:off x="1645874" y="3429000"/>
            <a:ext cx="54986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/>
          <p:nvPr/>
        </p:nvCxnSpPr>
        <p:spPr>
          <a:xfrm flipH="1">
            <a:off x="3787310" y="5085184"/>
            <a:ext cx="59486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/>
          <p:nvPr/>
        </p:nvCxnSpPr>
        <p:spPr>
          <a:xfrm>
            <a:off x="4382179" y="5085184"/>
            <a:ext cx="189821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>
            <a:off x="4382179" y="5085184"/>
            <a:ext cx="1197933" cy="694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ttangolo 47"/>
          <p:cNvSpPr/>
          <p:nvPr/>
        </p:nvSpPr>
        <p:spPr>
          <a:xfrm>
            <a:off x="3981311" y="637237"/>
            <a:ext cx="14334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2400" b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Assi</a:t>
            </a:r>
          </a:p>
          <a:p>
            <a:pPr algn="ctr"/>
            <a:r>
              <a:rPr lang="it-IT" sz="2400" b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coinvolti</a:t>
            </a:r>
            <a:endParaRPr lang="it-IT" sz="2400" b="1" dirty="0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9" name="Rettangolo 48"/>
          <p:cNvSpPr/>
          <p:nvPr/>
        </p:nvSpPr>
        <p:spPr>
          <a:xfrm>
            <a:off x="807795" y="2437437"/>
            <a:ext cx="173958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2400" b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Asse</a:t>
            </a:r>
          </a:p>
          <a:p>
            <a:pPr algn="ctr"/>
            <a:r>
              <a:rPr lang="it-IT" sz="2400" b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umanistico</a:t>
            </a:r>
            <a:endParaRPr lang="it-IT" sz="2400" b="1" dirty="0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0" name="Rettangolo 49"/>
          <p:cNvSpPr/>
          <p:nvPr/>
        </p:nvSpPr>
        <p:spPr>
          <a:xfrm>
            <a:off x="3837041" y="4093621"/>
            <a:ext cx="172194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2400" b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Asse</a:t>
            </a:r>
          </a:p>
          <a:p>
            <a:pPr algn="ctr"/>
            <a:r>
              <a:rPr lang="it-IT" sz="2400" b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educazioni</a:t>
            </a:r>
            <a:endParaRPr lang="it-IT" sz="2400" b="1" dirty="0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2" name="Rettangolo 51"/>
          <p:cNvSpPr/>
          <p:nvPr/>
        </p:nvSpPr>
        <p:spPr>
          <a:xfrm>
            <a:off x="955271" y="960919"/>
            <a:ext cx="14446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2800" b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italiano</a:t>
            </a:r>
            <a:endParaRPr lang="it-IT" sz="2800" b="1" dirty="0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3" name="Rettangolo 52"/>
          <p:cNvSpPr/>
          <p:nvPr/>
        </p:nvSpPr>
        <p:spPr>
          <a:xfrm>
            <a:off x="2195736" y="4435410"/>
            <a:ext cx="11031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2800" b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storia</a:t>
            </a:r>
            <a:endParaRPr lang="it-IT" sz="2800" b="1" dirty="0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4" name="Rettangolo 53"/>
          <p:cNvSpPr/>
          <p:nvPr/>
        </p:nvSpPr>
        <p:spPr>
          <a:xfrm>
            <a:off x="43439" y="4412924"/>
            <a:ext cx="172355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2800" b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geografia</a:t>
            </a:r>
            <a:endParaRPr lang="it-IT" sz="2800" b="1" dirty="0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5" name="Rettangolo 54"/>
          <p:cNvSpPr/>
          <p:nvPr/>
        </p:nvSpPr>
        <p:spPr>
          <a:xfrm>
            <a:off x="2936923" y="5733256"/>
            <a:ext cx="8034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2800" b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arte</a:t>
            </a:r>
            <a:endParaRPr lang="it-IT" sz="2800" b="1" dirty="0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6" name="Rettangolo 55"/>
          <p:cNvSpPr/>
          <p:nvPr/>
        </p:nvSpPr>
        <p:spPr>
          <a:xfrm>
            <a:off x="3806873" y="6001623"/>
            <a:ext cx="13404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2800" b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musica</a:t>
            </a:r>
            <a:endParaRPr lang="it-IT" sz="2800" b="1" dirty="0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7" name="Rettangolo 56"/>
          <p:cNvSpPr/>
          <p:nvPr/>
        </p:nvSpPr>
        <p:spPr>
          <a:xfrm>
            <a:off x="5165071" y="5816977"/>
            <a:ext cx="14638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2800" b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motoria</a:t>
            </a:r>
            <a:endParaRPr lang="it-IT" sz="2800" b="1" dirty="0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57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53822" y="188640"/>
            <a:ext cx="66287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Prove comprensione</a:t>
            </a:r>
            <a:endParaRPr lang="it-IT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34491" y="5083873"/>
            <a:ext cx="30684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IV Marconi: 6,2  5,6  6,5   </a:t>
            </a:r>
            <a:endParaRPr lang="it-IT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67544" y="5472513"/>
            <a:ext cx="279756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IV A:            6,9  7,5  7,4</a:t>
            </a:r>
            <a:endParaRPr lang="it-IT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91212" y="5902608"/>
            <a:ext cx="31550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IV B :             6,5  6,6  7,6   </a:t>
            </a:r>
            <a:endParaRPr lang="it-IT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1899765492"/>
              </p:ext>
            </p:extLst>
          </p:nvPr>
        </p:nvGraphicFramePr>
        <p:xfrm>
          <a:off x="1403648" y="110377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575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400601979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tangolo 2"/>
          <p:cNvSpPr/>
          <p:nvPr/>
        </p:nvSpPr>
        <p:spPr>
          <a:xfrm>
            <a:off x="2005653" y="404664"/>
            <a:ext cx="48445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Prove comprensione senza h</a:t>
            </a:r>
            <a:endParaRPr lang="it-IT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71417" y="5373216"/>
            <a:ext cx="30684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IV Marconi: 6,2  5,7  6,5   </a:t>
            </a:r>
            <a:endParaRPr lang="it-IT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71364" y="5773326"/>
            <a:ext cx="298992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IV A:            7,2   7,7    7,8</a:t>
            </a:r>
            <a:endParaRPr lang="it-IT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12657" y="6192798"/>
            <a:ext cx="328327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IV B :             6,7  7,0     7,6   </a:t>
            </a:r>
            <a:endParaRPr lang="it-IT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4100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37629" y="404664"/>
            <a:ext cx="65806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Prove comprensione senza h e stranieri</a:t>
            </a:r>
            <a:endParaRPr lang="it-IT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4188611281"/>
              </p:ext>
            </p:extLst>
          </p:nvPr>
        </p:nvGraphicFramePr>
        <p:xfrm>
          <a:off x="1835696" y="1052736"/>
          <a:ext cx="4992216" cy="3400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3"/>
          <p:cNvSpPr/>
          <p:nvPr/>
        </p:nvSpPr>
        <p:spPr>
          <a:xfrm>
            <a:off x="323528" y="4149079"/>
            <a:ext cx="8504251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Prendendo in considerazione i risultati delle prove senza stranieri</a:t>
            </a:r>
          </a:p>
          <a:p>
            <a:pPr algn="ctr"/>
            <a:r>
              <a:rPr lang="it-IT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Notiamo che nella IV A di dati non si discostano di tanto.</a:t>
            </a:r>
          </a:p>
          <a:p>
            <a:pPr algn="ctr"/>
            <a:r>
              <a:rPr lang="it-IT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Nelle iniziali la classe IV M ha uno scostamento  di 0,4 % mentre in 4 A</a:t>
            </a:r>
          </a:p>
          <a:p>
            <a:pPr algn="ctr"/>
            <a:r>
              <a:rPr lang="it-IT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0,1%.</a:t>
            </a:r>
          </a:p>
          <a:p>
            <a:pPr algn="ctr"/>
            <a:r>
              <a:rPr lang="it-IT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Nelle prove Intermedie il confronto è tra lo 0,6% e lo 0,2%</a:t>
            </a:r>
          </a:p>
          <a:p>
            <a:pPr algn="ctr"/>
            <a:r>
              <a:rPr lang="it-IT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Nelle finali abbiamo una differenza per la IV Marconi di 0,7% mentre</a:t>
            </a:r>
          </a:p>
          <a:p>
            <a:pPr algn="ctr"/>
            <a:r>
              <a:rPr lang="it-IT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Nella IV A è di 0,4%</a:t>
            </a:r>
          </a:p>
          <a:p>
            <a:pPr algn="ctr"/>
            <a:r>
              <a:rPr lang="it-IT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</a:p>
          <a:p>
            <a:pPr algn="ctr"/>
            <a:endParaRPr lang="it-IT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4653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709460" y="321280"/>
            <a:ext cx="396775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Prove grammatica</a:t>
            </a:r>
            <a:endParaRPr lang="it-IT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3112537383"/>
              </p:ext>
            </p:extLst>
          </p:nvPr>
        </p:nvGraphicFramePr>
        <p:xfrm>
          <a:off x="4572000" y="3212976"/>
          <a:ext cx="4488160" cy="3472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3070328172"/>
              </p:ext>
            </p:extLst>
          </p:nvPr>
        </p:nvGraphicFramePr>
        <p:xfrm>
          <a:off x="683568" y="1052736"/>
          <a:ext cx="3960440" cy="2968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ttangolo 4"/>
          <p:cNvSpPr/>
          <p:nvPr/>
        </p:nvSpPr>
        <p:spPr>
          <a:xfrm>
            <a:off x="251520" y="4005064"/>
            <a:ext cx="458490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Anche nelle prove di grammatica</a:t>
            </a:r>
          </a:p>
          <a:p>
            <a:pPr algn="ctr"/>
            <a:r>
              <a:rPr lang="it-IT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Si è verificata la stessa situazione</a:t>
            </a:r>
          </a:p>
          <a:p>
            <a:pPr algn="ctr"/>
            <a:r>
              <a:rPr lang="it-IT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Ad esempio nella prova finale nella</a:t>
            </a:r>
          </a:p>
          <a:p>
            <a:pPr algn="ctr"/>
            <a:r>
              <a:rPr lang="it-IT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IV Marconi la differenza percentuale</a:t>
            </a:r>
          </a:p>
          <a:p>
            <a:pPr algn="ctr"/>
            <a:r>
              <a:rPr lang="it-IT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Tra i dati con alunni stranieri e senza </a:t>
            </a:r>
          </a:p>
          <a:p>
            <a:pPr algn="ctr"/>
            <a:r>
              <a:rPr lang="it-IT" sz="2000" b="1" dirty="0">
                <a:ln w="50800"/>
                <a:solidFill>
                  <a:schemeClr val="bg1">
                    <a:shade val="50000"/>
                  </a:schemeClr>
                </a:solidFill>
              </a:rPr>
              <a:t>è</a:t>
            </a:r>
            <a:r>
              <a:rPr lang="it-IT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di 1 % mentre in IV A è di 0,2 %</a:t>
            </a:r>
            <a:endParaRPr lang="it-IT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2254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 tIns="35203"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it-IT" altLang="it-IT" b="1" dirty="0" smtClean="0">
                <a:solidFill>
                  <a:schemeClr val="bg1"/>
                </a:solidFill>
              </a:rPr>
              <a:t>QUESTIONARIO COMPETENZE SOCIALI E CIVICHE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56481" y="1604329"/>
            <a:ext cx="8228160" cy="4526396"/>
          </a:xfrm>
        </p:spPr>
        <p:txBody>
          <a:bodyPr lIns="82945" tIns="41473" rIns="82945" bIns="41473" anchor="ctr"/>
          <a:lstStyle/>
          <a:p>
            <a:pPr marL="195843" indent="-195843" algn="ctr">
              <a:spcAft>
                <a:spcPct val="0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it-IT" altLang="it-IT" dirty="0" smtClean="0">
                <a:solidFill>
                  <a:schemeClr val="bg1"/>
                </a:solidFill>
              </a:rPr>
              <a:t>SCUOLE PRIMARIE DA VINCI E MARCONI</a:t>
            </a:r>
          </a:p>
          <a:p>
            <a:pPr marL="195843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it-IT" altLang="it-IT" dirty="0" smtClean="0">
                <a:solidFill>
                  <a:schemeClr val="bg1"/>
                </a:solidFill>
              </a:rPr>
              <a:t>CLASSI QUARTE</a:t>
            </a:r>
          </a:p>
          <a:p>
            <a:pPr marL="195843" indent="-195843" algn="ctr">
              <a:spcAft>
                <a:spcPct val="0"/>
              </a:spcAft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it-IT" altLang="it-IT" dirty="0" smtClean="0">
                <a:solidFill>
                  <a:schemeClr val="bg1"/>
                </a:solidFill>
              </a:rPr>
              <a:t>CONFRONTARE I DATI COME VERIFICA DELLA SPERIMENTAZIONE  </a:t>
            </a:r>
            <a:br>
              <a:rPr lang="it-IT" altLang="it-IT" dirty="0" smtClean="0">
                <a:solidFill>
                  <a:schemeClr val="bg1"/>
                </a:solidFill>
              </a:rPr>
            </a:br>
            <a:endParaRPr lang="it-IT" altLang="it-IT" dirty="0" smtClean="0">
              <a:solidFill>
                <a:schemeClr val="bg1"/>
              </a:solidFill>
            </a:endParaRPr>
          </a:p>
          <a:p>
            <a:pPr marL="195843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it-IT" altLang="it-IT" dirty="0" smtClean="0">
              <a:solidFill>
                <a:schemeClr val="bg1"/>
              </a:solidFill>
            </a:endParaRPr>
          </a:p>
          <a:p>
            <a:pPr marL="195843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it-IT" altLang="it-IT" dirty="0" smtClean="0">
                <a:solidFill>
                  <a:schemeClr val="bg1"/>
                </a:solidFill>
              </a:rPr>
              <a:t>POST-TEST</a:t>
            </a:r>
          </a:p>
          <a:p>
            <a:pPr marL="195843" indent="-195843" algn="ctr">
              <a:spcAft>
                <a:spcPct val="0"/>
              </a:spcAft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it-IT" altLang="it-IT" dirty="0" smtClean="0">
                <a:solidFill>
                  <a:schemeClr val="bg1"/>
                </a:solidFill>
              </a:rPr>
              <a:t>maggio 2015</a:t>
            </a:r>
          </a:p>
        </p:txBody>
      </p:sp>
    </p:spTree>
    <p:extLst>
      <p:ext uri="{BB962C8B-B14F-4D97-AF65-F5344CB8AC3E}">
        <p14:creationId xmlns:p14="http://schemas.microsoft.com/office/powerpoint/2010/main" val="28009539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it-IT" altLang="it-IT" b="1" dirty="0" smtClean="0">
                <a:solidFill>
                  <a:schemeClr val="bg1"/>
                </a:solidFill>
              </a:rPr>
              <a:t>INDICATORI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526396"/>
          </a:xfrm>
        </p:spPr>
        <p:txBody>
          <a:bodyPr lIns="82945" tIns="41473" rIns="82945" bIns="41473"/>
          <a:lstStyle/>
          <a:p>
            <a:pPr marL="555122" indent="-457200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it-IT" altLang="it-IT" dirty="0" smtClean="0">
                <a:solidFill>
                  <a:schemeClr val="bg1"/>
                </a:solidFill>
              </a:rPr>
              <a:t>COMUNICARE IN CLASSE</a:t>
            </a:r>
          </a:p>
          <a:p>
            <a:pPr marL="555122" indent="-457200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it-IT" altLang="it-IT" dirty="0" smtClean="0">
                <a:solidFill>
                  <a:schemeClr val="bg1"/>
                </a:solidFill>
              </a:rPr>
              <a:t>GESTIONE DEL CONFLITTO</a:t>
            </a:r>
          </a:p>
          <a:p>
            <a:pPr marL="555122" indent="-457200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it-IT" altLang="it-IT" dirty="0" smtClean="0">
                <a:solidFill>
                  <a:schemeClr val="bg1"/>
                </a:solidFill>
              </a:rPr>
              <a:t>RELAZIONE CON I COMPAGNI</a:t>
            </a:r>
          </a:p>
          <a:p>
            <a:pPr marL="555122" indent="-457200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it-IT" altLang="it-IT" dirty="0" smtClean="0">
                <a:solidFill>
                  <a:schemeClr val="bg1"/>
                </a:solidFill>
              </a:rPr>
              <a:t>INTERIORIZZAZIONE E RISPETTO DELLE REGOLE</a:t>
            </a:r>
          </a:p>
          <a:p>
            <a:pPr marL="555122" indent="-457200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it-IT" altLang="it-IT" dirty="0" smtClean="0">
                <a:solidFill>
                  <a:schemeClr val="bg1"/>
                </a:solidFill>
              </a:rPr>
              <a:t>PREPOTENZE</a:t>
            </a:r>
          </a:p>
        </p:txBody>
      </p:sp>
    </p:spTree>
    <p:extLst>
      <p:ext uri="{BB962C8B-B14F-4D97-AF65-F5344CB8AC3E}">
        <p14:creationId xmlns:p14="http://schemas.microsoft.com/office/powerpoint/2010/main" val="33680527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4"/>
          <p:cNvSpPr txBox="1">
            <a:spLocks noChangeArrowheads="1"/>
          </p:cNvSpPr>
          <p:nvPr/>
        </p:nvSpPr>
        <p:spPr bwMode="auto">
          <a:xfrm>
            <a:off x="1950728" y="755650"/>
            <a:ext cx="662463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4400" dirty="0">
                <a:solidFill>
                  <a:schemeClr val="bg1"/>
                </a:solidFill>
              </a:rPr>
              <a:t>INDICATORI SPERIMENTAZIONE</a:t>
            </a:r>
          </a:p>
        </p:txBody>
      </p:sp>
      <p:sp>
        <p:nvSpPr>
          <p:cNvPr id="4" name="Rettangolo 3"/>
          <p:cNvSpPr/>
          <p:nvPr/>
        </p:nvSpPr>
        <p:spPr>
          <a:xfrm>
            <a:off x="2286000" y="2413338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it-IT" altLang="it-IT" sz="2400" dirty="0">
                <a:solidFill>
                  <a:schemeClr val="bg1"/>
                </a:solidFill>
              </a:rPr>
              <a:t>COMUNICAZIONE</a:t>
            </a:r>
          </a:p>
          <a:p>
            <a:pPr algn="ctr">
              <a:buFont typeface="Arial" charset="0"/>
              <a:buChar char="•"/>
            </a:pPr>
            <a:r>
              <a:rPr lang="it-IT" altLang="it-IT" sz="2400" dirty="0">
                <a:solidFill>
                  <a:schemeClr val="bg1"/>
                </a:solidFill>
              </a:rPr>
              <a:t>EMPATIA</a:t>
            </a:r>
          </a:p>
          <a:p>
            <a:pPr algn="ctr">
              <a:buFont typeface="Arial" charset="0"/>
              <a:buChar char="•"/>
            </a:pPr>
            <a:r>
              <a:rPr lang="it-IT" altLang="it-IT" sz="2400" dirty="0">
                <a:solidFill>
                  <a:schemeClr val="bg1"/>
                </a:solidFill>
              </a:rPr>
              <a:t>RELAZIONE CON I COMPAGNI</a:t>
            </a:r>
          </a:p>
          <a:p>
            <a:pPr algn="ctr">
              <a:buFont typeface="Arial" charset="0"/>
              <a:buChar char="•"/>
            </a:pPr>
            <a:r>
              <a:rPr lang="it-IT" altLang="it-IT" sz="2400" dirty="0">
                <a:solidFill>
                  <a:schemeClr val="bg1"/>
                </a:solidFill>
              </a:rPr>
              <a:t>RICONOSCIMENTO E GESTIONE EMOZIONI</a:t>
            </a:r>
          </a:p>
          <a:p>
            <a:pPr algn="ctr">
              <a:buFont typeface="Arial" charset="0"/>
              <a:buChar char="•"/>
            </a:pPr>
            <a:r>
              <a:rPr lang="it-IT" altLang="it-IT" sz="2400" dirty="0">
                <a:solidFill>
                  <a:schemeClr val="bg1"/>
                </a:solidFill>
              </a:rPr>
              <a:t>RICONOSCIMENTO E GESTIONE COMPORTAMENTI NON ADEGUATI</a:t>
            </a:r>
          </a:p>
        </p:txBody>
      </p:sp>
    </p:spTree>
    <p:extLst>
      <p:ext uri="{BB962C8B-B14F-4D97-AF65-F5344CB8AC3E}">
        <p14:creationId xmlns:p14="http://schemas.microsoft.com/office/powerpoint/2010/main" val="363027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79301" y="332656"/>
            <a:ext cx="735329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Alla Sperimentazione quest’anno </a:t>
            </a:r>
          </a:p>
          <a:p>
            <a:pPr algn="ctr"/>
            <a:r>
              <a:rPr lang="it-IT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Scolastico hanno aderito:</a:t>
            </a:r>
            <a:endParaRPr lang="it-IT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55753" y="1772816"/>
            <a:ext cx="7712368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it-IT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La scuola dell’Infanzia Zambelli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it-IT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Le tre classi prime della scuola    </a:t>
            </a:r>
          </a:p>
          <a:p>
            <a:pPr algn="ctr"/>
            <a:r>
              <a:rPr lang="it-IT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Primaria L. Da Vinci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it-IT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Le due classi quarte della scuola</a:t>
            </a:r>
          </a:p>
          <a:p>
            <a:pPr algn="ctr"/>
            <a:r>
              <a:rPr lang="it-IT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Primaria da Vinci </a:t>
            </a:r>
          </a:p>
          <a:p>
            <a:pPr algn="ctr"/>
            <a:endParaRPr lang="it-IT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2342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228160" cy="1144921"/>
          </a:xfrm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it-IT" altLang="it-IT" dirty="0" smtClean="0">
                <a:solidFill>
                  <a:schemeClr val="bg1"/>
                </a:solidFill>
              </a:rPr>
              <a:t>COMUNICARE IN CLASSE</a:t>
            </a:r>
          </a:p>
        </p:txBody>
      </p:sp>
      <p:graphicFrame>
        <p:nvGraphicFramePr>
          <p:cNvPr id="5123" name="Object 2"/>
          <p:cNvGraphicFramePr>
            <a:graphicFrameLocks noChangeAspect="1"/>
          </p:cNvGraphicFramePr>
          <p:nvPr/>
        </p:nvGraphicFramePr>
        <p:xfrm>
          <a:off x="1" y="1077234"/>
          <a:ext cx="4969440" cy="2733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r:id="rId4" imgW="8740800" imgH="3801600" progId="">
                  <p:embed/>
                </p:oleObj>
              </mc:Choice>
              <mc:Fallback>
                <p:oleObj r:id="rId4" imgW="8740800" imgH="38016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1077234"/>
                        <a:ext cx="4969440" cy="27334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3"/>
          <p:cNvGraphicFramePr>
            <a:graphicFrameLocks noChangeAspect="1"/>
          </p:cNvGraphicFramePr>
          <p:nvPr/>
        </p:nvGraphicFramePr>
        <p:xfrm>
          <a:off x="0" y="3689668"/>
          <a:ext cx="5047200" cy="2769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r:id="rId6" imgW="3926520" imgH="2296080" progId="">
                  <p:embed/>
                </p:oleObj>
              </mc:Choice>
              <mc:Fallback>
                <p:oleObj r:id="rId6" imgW="3926520" imgH="22960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689668"/>
                        <a:ext cx="5047200" cy="27694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3679200" y="1418550"/>
            <a:ext cx="22622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r>
              <a:rPr lang="it-IT" altLang="it-IT">
                <a:solidFill>
                  <a:srgbClr val="000000"/>
                </a:solidFill>
              </a:rPr>
              <a:t>PRE-TEST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3592800" y="3364194"/>
            <a:ext cx="22622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r>
              <a:rPr lang="it-IT" altLang="it-IT">
                <a:solidFill>
                  <a:srgbClr val="000000"/>
                </a:solidFill>
              </a:rPr>
              <a:t>POST-TEST</a:t>
            </a:r>
          </a:p>
        </p:txBody>
      </p:sp>
      <p:sp>
        <p:nvSpPr>
          <p:cNvPr id="5127" name="CasellaDiTesto 2"/>
          <p:cNvSpPr txBox="1">
            <a:spLocks noChangeArrowheads="1"/>
          </p:cNvSpPr>
          <p:nvPr/>
        </p:nvSpPr>
        <p:spPr bwMode="auto">
          <a:xfrm>
            <a:off x="5332321" y="1618730"/>
            <a:ext cx="3395520" cy="479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/>
          <a:p>
            <a:r>
              <a:rPr lang="it-IT" altLang="it-IT" dirty="0">
                <a:solidFill>
                  <a:schemeClr val="bg1"/>
                </a:solidFill>
              </a:rPr>
              <a:t>Nelle due classi sperimentali è aumentato il comportamento di aspettare il proprio turno mentre nella IV campione è diminuito come è diminuita la percentuale dei comportamenti inadeguati.</a:t>
            </a:r>
          </a:p>
          <a:p>
            <a:r>
              <a:rPr lang="it-IT" altLang="it-IT" dirty="0">
                <a:solidFill>
                  <a:schemeClr val="bg1"/>
                </a:solidFill>
              </a:rPr>
              <a:t>In una delle classi sperimentali, in cui era presente,  è scomparso l’indicatore del non rispetto dell’altro.</a:t>
            </a:r>
          </a:p>
          <a:p>
            <a:r>
              <a:rPr lang="it-IT" altLang="it-IT" dirty="0">
                <a:solidFill>
                  <a:schemeClr val="bg1"/>
                </a:solidFill>
              </a:rPr>
              <a:t>Andrebbe approfondito nel contesto classe la risposta « non partecipo ma ascolto» poiché essa rientra nella comunicazione assertiva e nel riconoscere i propri limiti</a:t>
            </a:r>
          </a:p>
        </p:txBody>
      </p:sp>
    </p:spTree>
    <p:extLst>
      <p:ext uri="{BB962C8B-B14F-4D97-AF65-F5344CB8AC3E}">
        <p14:creationId xmlns:p14="http://schemas.microsoft.com/office/powerpoint/2010/main" val="39328240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asellaDiTesto 4"/>
          <p:cNvSpPr txBox="1">
            <a:spLocks noChangeArrowheads="1"/>
          </p:cNvSpPr>
          <p:nvPr/>
        </p:nvSpPr>
        <p:spPr bwMode="auto">
          <a:xfrm>
            <a:off x="323528" y="180925"/>
            <a:ext cx="8640960" cy="68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45" tIns="41473" rIns="82945" bIns="41473">
            <a:spAutoFit/>
          </a:bodyPr>
          <a:lstStyle/>
          <a:p>
            <a:r>
              <a:rPr lang="it-IT" altLang="it-IT" sz="2000" dirty="0">
                <a:solidFill>
                  <a:schemeClr val="bg1"/>
                </a:solidFill>
              </a:rPr>
              <a:t>Nella relazione con l’altro l’indicatore dell’allontanamento o isolamento del comportamento  di rifiuto dell’altro quando chiede aiuto mentre nella classe campione risulta aumentato in una delle due classi sperimentali è aumentato il riconoscimento del sentimento di disturbo mentre nell’altra è aumentato il desiderio di aiuto.</a:t>
            </a:r>
          </a:p>
          <a:p>
            <a:r>
              <a:rPr lang="it-IT" altLang="it-IT" sz="2000" dirty="0">
                <a:solidFill>
                  <a:schemeClr val="bg1"/>
                </a:solidFill>
              </a:rPr>
              <a:t>Da porre particolare attenzione alla domanda successiva in cui a prima vista potrebbe risultare un rifiuto del nuovo. Nelle due classi sperimentali, in realtà si è lavorato sull’empatia. Gli alunni attraverso un gioco hanno sperimentato che il cercare a tutti i costi di coinvolgere l’altro senza conoscere le sue usanze o il suo modo di agire non è proficuo. Per rendere positiva una relazione è necessaria la conoscenza e la comprensione di come l’altro interagisce, dei suoi tempi e delle sue modalità. La risposta « non ci parlo» va vista in tale ottica e ciò è confermato dal risultato della percentuale delle risposta di rifiuto che sono diminuite o addirittura scomparse. Vediamo come questo viene confermato nelle relazioni multiple come quella all’interno di un gruppo. Vi è una netta predominanza nelle classi sperimentali di ricerca di accordo o di condivisione di idee piuttosto che un’accettazione del proprio ruolo. Scopo della sperimentazione era quello di incentivare una partecipazione attiva attraverso la relazione io vinco tu vinci e superare  io vinco tu perdi o io perdo e tu vinci</a:t>
            </a:r>
          </a:p>
          <a:p>
            <a:endParaRPr lang="it-IT" alt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33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-73448"/>
            <a:ext cx="8228160" cy="1144921"/>
          </a:xfrm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it-IT" altLang="it-IT" dirty="0" smtClean="0">
                <a:solidFill>
                  <a:schemeClr val="bg1"/>
                </a:solidFill>
              </a:rPr>
              <a:t>RELAZIONE CON I COMPAGNI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2401" y="838168"/>
            <a:ext cx="4161600" cy="514134"/>
          </a:xfrm>
        </p:spPr>
        <p:txBody>
          <a:bodyPr lIns="82945" tIns="16001" rIns="82945" bIns="41473">
            <a:normAutofit fontScale="92500" lnSpcReduction="20000"/>
          </a:bodyPr>
          <a:lstStyle/>
          <a:p>
            <a:pPr marL="0" indent="0" algn="just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it-IT" altLang="it-IT" sz="1800">
                <a:cs typeface="Arial" charset="0"/>
              </a:rPr>
              <a:t>SE UN COMPAGNO MI CHIEDE AIUTO..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336960" y="4104431"/>
            <a:ext cx="4161600" cy="514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6001" rIns="0" bIns="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algn="just" eaLnBrk="1">
              <a:spcAft>
                <a:spcPts val="1293"/>
              </a:spcAft>
            </a:pPr>
            <a:r>
              <a:rPr lang="it-IT" altLang="it-IT">
                <a:solidFill>
                  <a:srgbClr val="000000"/>
                </a:solidFill>
                <a:cs typeface="Arial" charset="0"/>
              </a:rPr>
              <a:t>ARRIVA UN NUOVO COMPAGNO...</a:t>
            </a:r>
          </a:p>
        </p:txBody>
      </p:sp>
      <p:graphicFrame>
        <p:nvGraphicFramePr>
          <p:cNvPr id="7173" name="Object 4"/>
          <p:cNvGraphicFramePr>
            <a:graphicFrameLocks noChangeAspect="1"/>
          </p:cNvGraphicFramePr>
          <p:nvPr/>
        </p:nvGraphicFramePr>
        <p:xfrm>
          <a:off x="236160" y="1509279"/>
          <a:ext cx="4276800" cy="2475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r:id="rId4" imgW="4860360" imgH="2812320" progId="">
                  <p:embed/>
                </p:oleObj>
              </mc:Choice>
              <mc:Fallback>
                <p:oleObj r:id="rId4" imgW="4860360" imgH="28123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160" y="1509279"/>
                        <a:ext cx="4276800" cy="24756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5"/>
          <p:cNvGraphicFramePr>
            <a:graphicFrameLocks noChangeAspect="1"/>
          </p:cNvGraphicFramePr>
          <p:nvPr/>
        </p:nvGraphicFramePr>
        <p:xfrm>
          <a:off x="336961" y="4444307"/>
          <a:ext cx="4191840" cy="2278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r:id="rId6" imgW="4620960" imgH="2511360" progId="">
                  <p:embed/>
                </p:oleObj>
              </mc:Choice>
              <mc:Fallback>
                <p:oleObj r:id="rId6" imgW="4620960" imgH="2511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961" y="4444307"/>
                        <a:ext cx="4191840" cy="2278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6"/>
          <p:cNvGraphicFramePr>
            <a:graphicFrameLocks noChangeAspect="1"/>
          </p:cNvGraphicFramePr>
          <p:nvPr/>
        </p:nvGraphicFramePr>
        <p:xfrm>
          <a:off x="4759201" y="4444307"/>
          <a:ext cx="4384800" cy="2383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r:id="rId8" imgW="4191480" imgH="2278080" progId="">
                  <p:embed/>
                </p:oleObj>
              </mc:Choice>
              <mc:Fallback>
                <p:oleObj r:id="rId8" imgW="4191480" imgH="22780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201" y="4444307"/>
                        <a:ext cx="4384800" cy="23834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7"/>
          <p:cNvGraphicFramePr>
            <a:graphicFrameLocks noChangeAspect="1"/>
          </p:cNvGraphicFramePr>
          <p:nvPr/>
        </p:nvGraphicFramePr>
        <p:xfrm>
          <a:off x="4245121" y="1540962"/>
          <a:ext cx="4658400" cy="2599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r:id="rId10" imgW="3971880" imgH="2019240" progId="">
                  <p:embed/>
                </p:oleObj>
              </mc:Choice>
              <mc:Fallback>
                <p:oleObj r:id="rId10" imgW="3971880" imgH="20192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5121" y="1540962"/>
                        <a:ext cx="4658400" cy="25994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2990880" y="1352303"/>
            <a:ext cx="22622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r>
              <a:rPr lang="it-IT" altLang="it-IT">
                <a:solidFill>
                  <a:srgbClr val="000000"/>
                </a:solidFill>
              </a:rPr>
              <a:t>PRE-TEST</a:t>
            </a:r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5878081" y="881373"/>
            <a:ext cx="22622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r>
              <a:rPr lang="it-IT" altLang="it-IT">
                <a:solidFill>
                  <a:srgbClr val="000000"/>
                </a:solidFill>
              </a:rPr>
              <a:t>POST-TEST</a:t>
            </a:r>
          </a:p>
        </p:txBody>
      </p:sp>
      <p:sp>
        <p:nvSpPr>
          <p:cNvPr id="7179" name="Text Box 10"/>
          <p:cNvSpPr txBox="1">
            <a:spLocks noChangeArrowheads="1"/>
          </p:cNvSpPr>
          <p:nvPr/>
        </p:nvSpPr>
        <p:spPr bwMode="auto">
          <a:xfrm>
            <a:off x="3286081" y="4444307"/>
            <a:ext cx="22622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r>
              <a:rPr lang="it-IT" altLang="it-IT">
                <a:solidFill>
                  <a:srgbClr val="000000"/>
                </a:solidFill>
              </a:rPr>
              <a:t>PRE-TEST</a:t>
            </a:r>
          </a:p>
        </p:txBody>
      </p:sp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6403680" y="4062667"/>
            <a:ext cx="22622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r>
              <a:rPr lang="it-IT" altLang="it-IT">
                <a:solidFill>
                  <a:srgbClr val="000000"/>
                </a:solidFill>
              </a:rPr>
              <a:t>POST-TEST</a:t>
            </a:r>
          </a:p>
        </p:txBody>
      </p:sp>
    </p:spTree>
    <p:extLst>
      <p:ext uri="{BB962C8B-B14F-4D97-AF65-F5344CB8AC3E}">
        <p14:creationId xmlns:p14="http://schemas.microsoft.com/office/powerpoint/2010/main" val="18820053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1"/>
          <p:cNvGraphicFramePr>
            <a:graphicFrameLocks noChangeAspect="1"/>
          </p:cNvGraphicFramePr>
          <p:nvPr/>
        </p:nvGraphicFramePr>
        <p:xfrm>
          <a:off x="480960" y="1859235"/>
          <a:ext cx="4320000" cy="2371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r:id="rId4" imgW="3954240" imgH="2379960" progId="">
                  <p:embed/>
                </p:oleObj>
              </mc:Choice>
              <mc:Fallback>
                <p:oleObj r:id="rId4" imgW="3954240" imgH="23799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960" y="1859235"/>
                        <a:ext cx="4320000" cy="23719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8" name="Rectangle 2"/>
          <p:cNvSpPr>
            <a:spLocks noGrp="1" noChangeArrowheads="1"/>
          </p:cNvSpPr>
          <p:nvPr>
            <p:ph type="body"/>
          </p:nvPr>
        </p:nvSpPr>
        <p:spPr>
          <a:xfrm>
            <a:off x="478080" y="1345101"/>
            <a:ext cx="4161600" cy="514134"/>
          </a:xfrm>
        </p:spPr>
        <p:txBody>
          <a:bodyPr lIns="82945" tIns="16001" rIns="82945" bIns="41473" anchor="t"/>
          <a:lstStyle/>
          <a:p>
            <a:pPr algn="just">
              <a:spcAft>
                <a:spcPts val="1293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  <a:defRPr/>
            </a:pPr>
            <a:r>
              <a:rPr lang="it-IT" altLang="it-IT" sz="1800" dirty="0">
                <a:solidFill>
                  <a:schemeClr val="bg1"/>
                </a:solidFill>
                <a:cs typeface="Arial" charset="0"/>
              </a:rPr>
              <a:t>NEL LAVORO DI GRUPPO...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 idx="1"/>
          </p:nvPr>
        </p:nvSpPr>
        <p:spPr>
          <a:xfrm>
            <a:off x="457920" y="200181"/>
            <a:ext cx="8228160" cy="1144920"/>
          </a:xfrm>
        </p:spPr>
        <p:txBody>
          <a:bodyPr lIns="82945" tIns="35203" rIns="82945" bIns="41473" anchor="ctr"/>
          <a:lstStyle/>
          <a:p>
            <a:pPr marL="0" indent="0" algn="ctr">
              <a:spcAft>
                <a:spcPct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it-IT" altLang="it-IT" sz="4000" dirty="0">
                <a:solidFill>
                  <a:schemeClr val="bg1"/>
                </a:solidFill>
              </a:rPr>
              <a:t>RELAZIONE CON I COMPAGNI</a:t>
            </a:r>
          </a:p>
        </p:txBody>
      </p:sp>
      <p:graphicFrame>
        <p:nvGraphicFramePr>
          <p:cNvPr id="8197" name="Object 4"/>
          <p:cNvGraphicFramePr>
            <a:graphicFrameLocks noChangeAspect="1"/>
          </p:cNvGraphicFramePr>
          <p:nvPr/>
        </p:nvGraphicFramePr>
        <p:xfrm>
          <a:off x="4308480" y="4072748"/>
          <a:ext cx="4292640" cy="2397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r:id="rId6" imgW="3956760" imgH="2381040" progId="">
                  <p:embed/>
                </p:oleObj>
              </mc:Choice>
              <mc:Fallback>
                <p:oleObj r:id="rId6" imgW="3956760" imgH="23810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8480" y="4072748"/>
                        <a:ext cx="4292640" cy="23978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3561120" y="2106942"/>
            <a:ext cx="22622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r>
              <a:rPr lang="it-IT" altLang="it-IT">
                <a:solidFill>
                  <a:srgbClr val="000000"/>
                </a:solidFill>
              </a:rPr>
              <a:t>PRE-TEST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5725440" y="3640702"/>
            <a:ext cx="2597760" cy="57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r>
              <a:rPr lang="it-IT" altLang="it-IT">
                <a:solidFill>
                  <a:srgbClr val="000000"/>
                </a:solidFill>
              </a:rPr>
              <a:t>POST-TEST</a:t>
            </a:r>
          </a:p>
        </p:txBody>
      </p:sp>
    </p:spTree>
    <p:extLst>
      <p:ext uri="{BB962C8B-B14F-4D97-AF65-F5344CB8AC3E}">
        <p14:creationId xmlns:p14="http://schemas.microsoft.com/office/powerpoint/2010/main" val="21972414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body"/>
          </p:nvPr>
        </p:nvSpPr>
        <p:spPr>
          <a:xfrm>
            <a:off x="299520" y="1179484"/>
            <a:ext cx="4161600" cy="514134"/>
          </a:xfrm>
        </p:spPr>
        <p:txBody>
          <a:bodyPr lIns="82945" tIns="16001" rIns="82945" bIns="41473" anchor="t">
            <a:normAutofit fontScale="92500" lnSpcReduction="20000"/>
          </a:bodyPr>
          <a:lstStyle/>
          <a:p>
            <a:pPr algn="just">
              <a:spcAft>
                <a:spcPts val="1293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  <a:defRPr/>
            </a:pPr>
            <a:r>
              <a:rPr lang="it-IT" altLang="it-IT" sz="1800" dirty="0">
                <a:solidFill>
                  <a:schemeClr val="bg1"/>
                </a:solidFill>
                <a:cs typeface="Arial" charset="0"/>
              </a:rPr>
              <a:t>IN UNA VERIFICA, UN COMPAGNO MI CHIEDE AIUTO..</a:t>
            </a:r>
          </a:p>
        </p:txBody>
      </p:sp>
      <p:graphicFrame>
        <p:nvGraphicFramePr>
          <p:cNvPr id="9219" name="Object 2"/>
          <p:cNvGraphicFramePr>
            <a:graphicFrameLocks noChangeAspect="1"/>
          </p:cNvGraphicFramePr>
          <p:nvPr/>
        </p:nvGraphicFramePr>
        <p:xfrm>
          <a:off x="285120" y="1693618"/>
          <a:ext cx="4147200" cy="1782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r:id="rId4" imgW="4572360" imgH="1965240" progId="">
                  <p:embed/>
                </p:oleObj>
              </mc:Choice>
              <mc:Fallback>
                <p:oleObj r:id="rId4" imgW="4572360" imgH="19652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120" y="1693618"/>
                        <a:ext cx="4147200" cy="17829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231841" y="3969057"/>
            <a:ext cx="4161600" cy="514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4401" rIns="0" bIns="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algn="just" eaLnBrk="1">
              <a:spcAft>
                <a:spcPts val="1293"/>
              </a:spcAft>
            </a:pPr>
            <a:r>
              <a:rPr lang="it-IT" altLang="it-IT">
                <a:solidFill>
                  <a:srgbClr val="000000"/>
                </a:solidFill>
                <a:cs typeface="Arial" charset="0"/>
              </a:rPr>
              <a:t>CHIEDO IL PERMESSO, MI VIENE NEGATO...</a:t>
            </a:r>
          </a:p>
        </p:txBody>
      </p:sp>
      <p:graphicFrame>
        <p:nvGraphicFramePr>
          <p:cNvPr id="9221" name="Object 4"/>
          <p:cNvGraphicFramePr>
            <a:graphicFrameLocks noChangeAspect="1"/>
          </p:cNvGraphicFramePr>
          <p:nvPr/>
        </p:nvGraphicFramePr>
        <p:xfrm>
          <a:off x="288000" y="4483192"/>
          <a:ext cx="4104000" cy="2121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r:id="rId6" imgW="4524120" imgH="2337840" progId="">
                  <p:embed/>
                </p:oleObj>
              </mc:Choice>
              <mc:Fallback>
                <p:oleObj r:id="rId6" imgW="4524120" imgH="23378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000" y="4483192"/>
                        <a:ext cx="4104000" cy="21213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Rectangle 5"/>
          <p:cNvSpPr>
            <a:spLocks noGrp="1" noChangeArrowheads="1"/>
          </p:cNvSpPr>
          <p:nvPr>
            <p:ph type="title" idx="1"/>
          </p:nvPr>
        </p:nvSpPr>
        <p:spPr>
          <a:xfrm>
            <a:off x="457920" y="0"/>
            <a:ext cx="8228160" cy="1144921"/>
          </a:xfrm>
        </p:spPr>
        <p:txBody>
          <a:bodyPr lIns="82945" tIns="35203" rIns="82945" bIns="41473" anchor="ctr"/>
          <a:lstStyle/>
          <a:p>
            <a:pPr marL="0" indent="0" algn="ctr">
              <a:spcAft>
                <a:spcPct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it-IT" altLang="it-IT" sz="4000" dirty="0">
                <a:solidFill>
                  <a:schemeClr val="bg1"/>
                </a:solidFill>
              </a:rPr>
              <a:t>REGOLE</a:t>
            </a:r>
          </a:p>
        </p:txBody>
      </p:sp>
      <p:graphicFrame>
        <p:nvGraphicFramePr>
          <p:cNvPr id="9223" name="Object 6"/>
          <p:cNvGraphicFramePr>
            <a:graphicFrameLocks noChangeAspect="1"/>
          </p:cNvGraphicFramePr>
          <p:nvPr/>
        </p:nvGraphicFramePr>
        <p:xfrm>
          <a:off x="4714560" y="4445747"/>
          <a:ext cx="4106880" cy="212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r:id="rId8" imgW="4527720" imgH="2342520" progId="">
                  <p:embed/>
                </p:oleObj>
              </mc:Choice>
              <mc:Fallback>
                <p:oleObj r:id="rId8" imgW="4527720" imgH="23425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560" y="4445747"/>
                        <a:ext cx="4106880" cy="212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7"/>
          <p:cNvGraphicFramePr>
            <a:graphicFrameLocks noChangeAspect="1"/>
          </p:cNvGraphicFramePr>
          <p:nvPr/>
        </p:nvGraphicFramePr>
        <p:xfrm>
          <a:off x="5041441" y="1712341"/>
          <a:ext cx="3372480" cy="1965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r:id="rId10" imgW="3718440" imgH="2167560" progId="">
                  <p:embed/>
                </p:oleObj>
              </mc:Choice>
              <mc:Fallback>
                <p:oleObj r:id="rId10" imgW="3718440" imgH="21675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1441" y="1712341"/>
                        <a:ext cx="3372480" cy="19658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Text Box 8"/>
          <p:cNvSpPr txBox="1">
            <a:spLocks noChangeArrowheads="1"/>
          </p:cNvSpPr>
          <p:nvPr/>
        </p:nvSpPr>
        <p:spPr bwMode="auto">
          <a:xfrm>
            <a:off x="2952001" y="1712341"/>
            <a:ext cx="22622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r>
              <a:rPr lang="it-IT" altLang="it-IT">
                <a:solidFill>
                  <a:srgbClr val="000000"/>
                </a:solidFill>
              </a:rPr>
              <a:t>PRE-TEST</a:t>
            </a:r>
          </a:p>
        </p:txBody>
      </p:sp>
      <p:sp>
        <p:nvSpPr>
          <p:cNvPr id="9226" name="Text Box 9"/>
          <p:cNvSpPr txBox="1">
            <a:spLocks noChangeArrowheads="1"/>
          </p:cNvSpPr>
          <p:nvPr/>
        </p:nvSpPr>
        <p:spPr bwMode="auto">
          <a:xfrm>
            <a:off x="2872800" y="4585442"/>
            <a:ext cx="22622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r>
              <a:rPr lang="it-IT" altLang="it-IT">
                <a:solidFill>
                  <a:srgbClr val="000000"/>
                </a:solidFill>
              </a:rPr>
              <a:t>PRE-TEST</a:t>
            </a:r>
          </a:p>
        </p:txBody>
      </p:sp>
      <p:sp>
        <p:nvSpPr>
          <p:cNvPr id="9227" name="Text Box 10"/>
          <p:cNvSpPr txBox="1">
            <a:spLocks noChangeArrowheads="1"/>
          </p:cNvSpPr>
          <p:nvPr/>
        </p:nvSpPr>
        <p:spPr bwMode="auto">
          <a:xfrm>
            <a:off x="5816160" y="1476156"/>
            <a:ext cx="2597760" cy="57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r>
              <a:rPr lang="it-IT" altLang="it-IT">
                <a:solidFill>
                  <a:srgbClr val="000000"/>
                </a:solidFill>
              </a:rPr>
              <a:t>POST-TEST</a:t>
            </a:r>
          </a:p>
        </p:txBody>
      </p:sp>
      <p:sp>
        <p:nvSpPr>
          <p:cNvPr id="9228" name="Text Box 11"/>
          <p:cNvSpPr txBox="1">
            <a:spLocks noChangeArrowheads="1"/>
          </p:cNvSpPr>
          <p:nvPr/>
        </p:nvSpPr>
        <p:spPr bwMode="auto">
          <a:xfrm>
            <a:off x="5921280" y="4211002"/>
            <a:ext cx="2597760" cy="57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r>
              <a:rPr lang="it-IT" altLang="it-IT">
                <a:solidFill>
                  <a:srgbClr val="000000"/>
                </a:solidFill>
              </a:rPr>
              <a:t>POST-TEST</a:t>
            </a:r>
          </a:p>
        </p:txBody>
      </p:sp>
    </p:spTree>
    <p:extLst>
      <p:ext uri="{BB962C8B-B14F-4D97-AF65-F5344CB8AC3E}">
        <p14:creationId xmlns:p14="http://schemas.microsoft.com/office/powerpoint/2010/main" val="35205242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asellaDiTesto 3"/>
          <p:cNvSpPr txBox="1">
            <a:spLocks noChangeArrowheads="1"/>
          </p:cNvSpPr>
          <p:nvPr/>
        </p:nvSpPr>
        <p:spPr bwMode="auto">
          <a:xfrm>
            <a:off x="326881" y="816566"/>
            <a:ext cx="8360640" cy="5008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45" tIns="41473" rIns="82945" bIns="41473">
            <a:spAutoFit/>
          </a:bodyPr>
          <a:lstStyle/>
          <a:p>
            <a:r>
              <a:rPr lang="it-IT" altLang="it-IT" sz="2000" dirty="0">
                <a:solidFill>
                  <a:schemeClr val="bg1"/>
                </a:solidFill>
              </a:rPr>
              <a:t>Nel gestire un conflitto  di gioco notiamo come la situazione confermi quanto detto precedentemente e come prevale il cercare di accettare una sconfitta o un provare a rimettersi in gioco.  Nelle due classi sperimentali vi è un’ammissione dei propri sentimenti di rabbia e di diminuzione di autocontrollo mentre nella classe campione questa è aumentata. Occorrerebbe verificare se si tratta di una autoconsapevolezza dei propri stati d’animo e delle gestioni di emozioni o un reprimerli. Nella comunicazione assertiva l’accettare la sconfitta o il rimettersi in gioco è importante esattamente come controllare i propri stati d’animo pur riconoscendoli. Il riconoscere il sentimento provato e dargli un nome faceva parte della sperimentazione . Questo riconoscimento ero assente nel </a:t>
            </a:r>
            <a:r>
              <a:rPr lang="it-IT" altLang="it-IT" sz="2000" dirty="0" err="1">
                <a:solidFill>
                  <a:schemeClr val="bg1"/>
                </a:solidFill>
              </a:rPr>
              <a:t>pre</a:t>
            </a:r>
            <a:r>
              <a:rPr lang="it-IT" altLang="it-IT" sz="2000" dirty="0">
                <a:solidFill>
                  <a:schemeClr val="bg1"/>
                </a:solidFill>
              </a:rPr>
              <a:t> test mentre risulta nel post test. Nella classe campione è interessante l’aumento della percentuale nella risposta «cerco di non arrabbiarmi» perché potrebbe indicare la ricerca di un autocontrollo o l’acquisizione che arrabbiarsi è un aspetto negativo e che per costruire relazioni positive devo controllare  le emozioni.</a:t>
            </a:r>
          </a:p>
        </p:txBody>
      </p:sp>
    </p:spTree>
    <p:extLst>
      <p:ext uri="{BB962C8B-B14F-4D97-AF65-F5344CB8AC3E}">
        <p14:creationId xmlns:p14="http://schemas.microsoft.com/office/powerpoint/2010/main" val="81901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it-IT" altLang="it-IT" smtClean="0"/>
              <a:t>GESTIONE DEL CONFLITTO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920" y="273629"/>
            <a:ext cx="8228160" cy="1144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03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/>
            <a:r>
              <a:rPr lang="it-IT" altLang="it-IT" sz="4000">
                <a:solidFill>
                  <a:srgbClr val="000000"/>
                </a:solidFill>
              </a:rPr>
              <a:t>GESTIONE DEL CONFLITTO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457920" y="273629"/>
            <a:ext cx="8228160" cy="1144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03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/>
            <a:r>
              <a:rPr lang="it-IT" altLang="it-IT" sz="4000">
                <a:solidFill>
                  <a:srgbClr val="000000"/>
                </a:solidFill>
              </a:rPr>
              <a:t>GESTIONE DEL CONFLITTO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457920" y="273629"/>
            <a:ext cx="8228160" cy="1144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03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/>
            <a:r>
              <a:rPr lang="it-IT" altLang="it-IT" sz="4000">
                <a:solidFill>
                  <a:srgbClr val="000000"/>
                </a:solidFill>
              </a:rPr>
              <a:t>GESTIONE DEL CONFLITTO</a:t>
            </a:r>
          </a:p>
        </p:txBody>
      </p:sp>
      <p:sp>
        <p:nvSpPr>
          <p:cNvPr id="1127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47041" y="1418550"/>
            <a:ext cx="4161600" cy="514134"/>
          </a:xfrm>
        </p:spPr>
        <p:txBody>
          <a:bodyPr lIns="82945" tIns="16001" rIns="82945" bIns="41473">
            <a:normAutofit fontScale="92500"/>
          </a:bodyPr>
          <a:lstStyle/>
          <a:p>
            <a:pPr marL="0" indent="0" algn="just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it-IT" altLang="it-IT" sz="1800">
                <a:cs typeface="Arial" charset="0"/>
              </a:rPr>
              <a:t>QUANDO NON SONO D'ACCORDO...</a:t>
            </a: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336960" y="4104431"/>
            <a:ext cx="4161600" cy="514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6001" rIns="0" bIns="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algn="just" eaLnBrk="1">
              <a:spcAft>
                <a:spcPts val="1293"/>
              </a:spcAft>
            </a:pPr>
            <a:r>
              <a:rPr lang="it-IT" altLang="it-IT">
                <a:solidFill>
                  <a:srgbClr val="000000"/>
                </a:solidFill>
                <a:cs typeface="Arial" charset="0"/>
              </a:rPr>
              <a:t>QUANDO PERDO IN UN GIOCO...</a:t>
            </a:r>
          </a:p>
        </p:txBody>
      </p:sp>
      <p:graphicFrame>
        <p:nvGraphicFramePr>
          <p:cNvPr id="11272" name="Object 7"/>
          <p:cNvGraphicFramePr>
            <a:graphicFrameLocks noChangeAspect="1"/>
          </p:cNvGraphicFramePr>
          <p:nvPr/>
        </p:nvGraphicFramePr>
        <p:xfrm>
          <a:off x="221760" y="1764186"/>
          <a:ext cx="4112640" cy="2340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r:id="rId4" imgW="4534200" imgH="2579760" progId="">
                  <p:embed/>
                </p:oleObj>
              </mc:Choice>
              <mc:Fallback>
                <p:oleObj r:id="rId4" imgW="4534200" imgH="2579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760" y="1764186"/>
                        <a:ext cx="4112640" cy="23402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8"/>
          <p:cNvGraphicFramePr>
            <a:graphicFrameLocks noChangeAspect="1"/>
          </p:cNvGraphicFramePr>
          <p:nvPr/>
        </p:nvGraphicFramePr>
        <p:xfrm>
          <a:off x="336960" y="4471670"/>
          <a:ext cx="3634560" cy="2216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r:id="rId6" imgW="4006800" imgH="2443320" progId="">
                  <p:embed/>
                </p:oleObj>
              </mc:Choice>
              <mc:Fallback>
                <p:oleObj r:id="rId6" imgW="4006800" imgH="24433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960" y="4471670"/>
                        <a:ext cx="3634560" cy="22163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2952001" y="2106942"/>
            <a:ext cx="22622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r>
              <a:rPr lang="it-IT" altLang="it-IT">
                <a:solidFill>
                  <a:srgbClr val="000000"/>
                </a:solidFill>
              </a:rPr>
              <a:t>PRE-TEST</a:t>
            </a:r>
          </a:p>
        </p:txBody>
      </p:sp>
      <p:sp>
        <p:nvSpPr>
          <p:cNvPr id="11275" name="Text Box 10"/>
          <p:cNvSpPr txBox="1">
            <a:spLocks noChangeArrowheads="1"/>
          </p:cNvSpPr>
          <p:nvPr/>
        </p:nvSpPr>
        <p:spPr bwMode="auto">
          <a:xfrm>
            <a:off x="2813761" y="4677612"/>
            <a:ext cx="22622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r>
              <a:rPr lang="it-IT" altLang="it-IT">
                <a:solidFill>
                  <a:srgbClr val="000000"/>
                </a:solidFill>
              </a:rPr>
              <a:t>PRE-TEST</a:t>
            </a:r>
          </a:p>
        </p:txBody>
      </p:sp>
      <p:graphicFrame>
        <p:nvGraphicFramePr>
          <p:cNvPr id="11276" name="Object 11"/>
          <p:cNvGraphicFramePr>
            <a:graphicFrameLocks noChangeAspect="1"/>
          </p:cNvGraphicFramePr>
          <p:nvPr/>
        </p:nvGraphicFramePr>
        <p:xfrm>
          <a:off x="4440960" y="1519360"/>
          <a:ext cx="4556160" cy="2585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r:id="rId8" imgW="3463560" imgH="2090520" progId="">
                  <p:embed/>
                </p:oleObj>
              </mc:Choice>
              <mc:Fallback>
                <p:oleObj r:id="rId8" imgW="3463560" imgH="20905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0960" y="1519360"/>
                        <a:ext cx="4556160" cy="25850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7" name="Object 12"/>
          <p:cNvGraphicFramePr>
            <a:graphicFrameLocks noChangeAspect="1"/>
          </p:cNvGraphicFramePr>
          <p:nvPr/>
        </p:nvGraphicFramePr>
        <p:xfrm>
          <a:off x="4250880" y="4261408"/>
          <a:ext cx="4014720" cy="2369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r:id="rId10" imgW="4009680" imgH="2444400" progId="">
                  <p:embed/>
                </p:oleObj>
              </mc:Choice>
              <mc:Fallback>
                <p:oleObj r:id="rId10" imgW="4009680" imgH="24444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0880" y="4261408"/>
                        <a:ext cx="4014720" cy="2369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8" name="Text Box 13"/>
          <p:cNvSpPr txBox="1">
            <a:spLocks noChangeArrowheads="1"/>
          </p:cNvSpPr>
          <p:nvPr/>
        </p:nvSpPr>
        <p:spPr bwMode="auto">
          <a:xfrm>
            <a:off x="6521760" y="1418550"/>
            <a:ext cx="22622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r>
              <a:rPr lang="it-IT" altLang="it-IT">
                <a:solidFill>
                  <a:srgbClr val="000000"/>
                </a:solidFill>
              </a:rPr>
              <a:t>POST-TEST</a:t>
            </a:r>
          </a:p>
        </p:txBody>
      </p:sp>
      <p:sp>
        <p:nvSpPr>
          <p:cNvPr id="11279" name="Text Box 14"/>
          <p:cNvSpPr txBox="1">
            <a:spLocks noChangeArrowheads="1"/>
          </p:cNvSpPr>
          <p:nvPr/>
        </p:nvSpPr>
        <p:spPr bwMode="auto">
          <a:xfrm>
            <a:off x="6269761" y="3947455"/>
            <a:ext cx="22622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r>
              <a:rPr lang="it-IT" altLang="it-IT">
                <a:solidFill>
                  <a:srgbClr val="000000"/>
                </a:solidFill>
              </a:rPr>
              <a:t>POST-TEST</a:t>
            </a:r>
          </a:p>
        </p:txBody>
      </p:sp>
    </p:spTree>
    <p:extLst>
      <p:ext uri="{BB962C8B-B14F-4D97-AF65-F5344CB8AC3E}">
        <p14:creationId xmlns:p14="http://schemas.microsoft.com/office/powerpoint/2010/main" val="11959368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1"/>
          <p:cNvGraphicFramePr>
            <a:graphicFrameLocks noChangeAspect="1"/>
          </p:cNvGraphicFramePr>
          <p:nvPr/>
        </p:nvGraphicFramePr>
        <p:xfrm>
          <a:off x="442081" y="1875077"/>
          <a:ext cx="4062240" cy="2232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r:id="rId4" imgW="4477680" imgH="2460600" progId="">
                  <p:embed/>
                </p:oleObj>
              </mc:Choice>
              <mc:Fallback>
                <p:oleObj r:id="rId4" imgW="4477680" imgH="24606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081" y="1875077"/>
                        <a:ext cx="4062240" cy="22322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" name="Rectangle 2"/>
          <p:cNvSpPr>
            <a:spLocks noGrp="1" noChangeArrowheads="1"/>
          </p:cNvSpPr>
          <p:nvPr>
            <p:ph type="body"/>
          </p:nvPr>
        </p:nvSpPr>
        <p:spPr>
          <a:xfrm>
            <a:off x="588961" y="1199647"/>
            <a:ext cx="4161600" cy="489651"/>
          </a:xfrm>
        </p:spPr>
        <p:txBody>
          <a:bodyPr lIns="82945" tIns="14401" rIns="82945" bIns="41473" anchor="t">
            <a:normAutofit fontScale="92500" lnSpcReduction="20000"/>
          </a:bodyPr>
          <a:lstStyle/>
          <a:p>
            <a:pPr algn="just">
              <a:spcAft>
                <a:spcPts val="1293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  <a:defRPr/>
            </a:pPr>
            <a:r>
              <a:rPr lang="it-IT" altLang="it-IT" sz="1600" dirty="0">
                <a:solidFill>
                  <a:schemeClr val="bg1"/>
                </a:solidFill>
                <a:cs typeface="Arial" charset="0"/>
              </a:rPr>
              <a:t>QUANDO GLI ALTRI NON VOGLIONO FARE IL MIO GIOCO</a:t>
            </a:r>
            <a:r>
              <a:rPr lang="it-IT" altLang="it-IT" sz="1800" dirty="0">
                <a:solidFill>
                  <a:schemeClr val="bg1"/>
                </a:solidFill>
                <a:cs typeface="Arial" charset="0"/>
              </a:rPr>
              <a:t>...</a:t>
            </a:r>
          </a:p>
        </p:txBody>
      </p:sp>
      <p:graphicFrame>
        <p:nvGraphicFramePr>
          <p:cNvPr id="12292" name="Object 3"/>
          <p:cNvGraphicFramePr>
            <a:graphicFrameLocks noChangeAspect="1"/>
          </p:cNvGraphicFramePr>
          <p:nvPr/>
        </p:nvGraphicFramePr>
        <p:xfrm>
          <a:off x="3540960" y="3993540"/>
          <a:ext cx="4612320" cy="2485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r:id="rId6" imgW="3663720" imgH="1920960" progId="">
                  <p:embed/>
                </p:oleObj>
              </mc:Choice>
              <mc:Fallback>
                <p:oleObj r:id="rId6" imgW="3663720" imgH="19209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960" y="3993540"/>
                        <a:ext cx="4612320" cy="24857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3088800" y="2106942"/>
            <a:ext cx="22622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r>
              <a:rPr lang="it-IT" altLang="it-IT">
                <a:solidFill>
                  <a:srgbClr val="000000"/>
                </a:solidFill>
              </a:rPr>
              <a:t>PRE-TEST</a:t>
            </a: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6128641" y="3679587"/>
            <a:ext cx="22622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r>
              <a:rPr lang="it-IT" altLang="it-IT">
                <a:solidFill>
                  <a:srgbClr val="000000"/>
                </a:solidFill>
              </a:rPr>
              <a:t>POST-TEST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 idx="1"/>
          </p:nvPr>
        </p:nvSpPr>
        <p:spPr>
          <a:xfrm>
            <a:off x="457920" y="0"/>
            <a:ext cx="8228160" cy="1144921"/>
          </a:xfrm>
        </p:spPr>
        <p:txBody>
          <a:bodyPr lIns="82945" tIns="35203" rIns="82945" bIns="41473" anchor="ctr"/>
          <a:lstStyle/>
          <a:p>
            <a:pPr marL="0" indent="0" algn="ctr">
              <a:spcAft>
                <a:spcPct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it-IT" altLang="it-IT" sz="4000" dirty="0">
                <a:solidFill>
                  <a:schemeClr val="bg1"/>
                </a:solidFill>
              </a:rPr>
              <a:t>GESTIONE DEL CONFLITTO</a:t>
            </a:r>
          </a:p>
        </p:txBody>
      </p:sp>
    </p:spTree>
    <p:extLst>
      <p:ext uri="{BB962C8B-B14F-4D97-AF65-F5344CB8AC3E}">
        <p14:creationId xmlns:p14="http://schemas.microsoft.com/office/powerpoint/2010/main" val="10257005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asellaDiTesto 4"/>
          <p:cNvSpPr txBox="1">
            <a:spLocks noChangeArrowheads="1"/>
          </p:cNvSpPr>
          <p:nvPr/>
        </p:nvSpPr>
        <p:spPr bwMode="auto">
          <a:xfrm>
            <a:off x="323528" y="188640"/>
            <a:ext cx="8640960" cy="7131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45" tIns="41473" rIns="82945" bIns="41473">
            <a:spAutoFit/>
          </a:bodyPr>
          <a:lstStyle/>
          <a:p>
            <a:r>
              <a:rPr lang="it-IT" altLang="it-IT" sz="2000" dirty="0">
                <a:solidFill>
                  <a:schemeClr val="bg1"/>
                </a:solidFill>
              </a:rPr>
              <a:t>Nella gestione e </a:t>
            </a:r>
            <a:r>
              <a:rPr lang="it-IT" altLang="it-IT" sz="2000" dirty="0" err="1">
                <a:solidFill>
                  <a:schemeClr val="bg1"/>
                </a:solidFill>
              </a:rPr>
              <a:t>autoriconoscimento</a:t>
            </a:r>
            <a:r>
              <a:rPr lang="it-IT" altLang="it-IT" sz="2000" dirty="0">
                <a:solidFill>
                  <a:schemeClr val="bg1"/>
                </a:solidFill>
              </a:rPr>
              <a:t> di prepotenze fatte o subite rientra anche una parte delle regole.</a:t>
            </a:r>
          </a:p>
          <a:p>
            <a:r>
              <a:rPr lang="it-IT" altLang="it-IT" sz="2000" dirty="0">
                <a:solidFill>
                  <a:schemeClr val="bg1"/>
                </a:solidFill>
              </a:rPr>
              <a:t>In una delle due classi sperimentali è stata messa in atto un tecnica di autogestione e di denuncia di ciò che l’altro percepiva come prepotenza. </a:t>
            </a:r>
          </a:p>
          <a:p>
            <a:r>
              <a:rPr lang="it-IT" altLang="it-IT" sz="2000" dirty="0">
                <a:solidFill>
                  <a:schemeClr val="bg1"/>
                </a:solidFill>
              </a:rPr>
              <a:t>Infatti si nota la discrepanza tra ciò che si è fatto almeno una volta e ciò che si è subito. Essa è stata attuata attraverso l’assemblea di classe cioè se qualcuno subiva ciò che per se stesso era doloroso o vissuto come prepotenza lo esponeva agli altri superando il concetto di omertà e cercando insieme agli altri coetanei una possibile soluzione. Il docente diveniva mediatore e facilitatore della comunicazione. La possibile soluzione del conflitto spettava a tutti gli alunni che insieme dovevano cercare di risolvere la questione nel rispetto reciproco. Lo scopo era quello di decostruire il silenzio che spesso si costruisce attorno a chi è considerato </a:t>
            </a:r>
            <a:r>
              <a:rPr lang="it-IT" altLang="it-IT" sz="2000" dirty="0" err="1">
                <a:solidFill>
                  <a:schemeClr val="bg1"/>
                </a:solidFill>
              </a:rPr>
              <a:t>leaders</a:t>
            </a:r>
            <a:r>
              <a:rPr lang="it-IT" altLang="it-IT" sz="2000" dirty="0">
                <a:solidFill>
                  <a:schemeClr val="bg1"/>
                </a:solidFill>
              </a:rPr>
              <a:t> e che certi comportamenti considerati da alcuni amichevoli o giocosi non erano percepiti come tali e che quindi innescavano risposte non adeguate. </a:t>
            </a:r>
          </a:p>
          <a:p>
            <a:r>
              <a:rPr lang="it-IT" altLang="it-IT" sz="2000" dirty="0">
                <a:solidFill>
                  <a:schemeClr val="bg1"/>
                </a:solidFill>
              </a:rPr>
              <a:t>Nella classe sperimentale in cui si è provata questa modalità è presente sia la denuncia al compagno di quanto è stato pensato nei suoi confronti sia il cercare di risolvere il conflitto da soli piuttosto che ricercare l’intervento dell’insegnante che a quel punto assume un ruolo punitivo ma non risolutore del disagio innescato.</a:t>
            </a:r>
          </a:p>
          <a:p>
            <a:r>
              <a:rPr lang="it-IT" altLang="it-IT" sz="2000" dirty="0">
                <a:solidFill>
                  <a:schemeClr val="bg1"/>
                </a:solidFill>
              </a:rPr>
              <a:t> </a:t>
            </a:r>
          </a:p>
          <a:p>
            <a:endParaRPr lang="it-IT" alt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70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0"/>
            <a:ext cx="8228160" cy="1144921"/>
          </a:xfrm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it-IT" altLang="it-IT" dirty="0" smtClean="0">
                <a:solidFill>
                  <a:schemeClr val="bg1"/>
                </a:solidFill>
              </a:rPr>
              <a:t>REGOLE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6960" y="4104431"/>
            <a:ext cx="4161600" cy="514134"/>
          </a:xfrm>
        </p:spPr>
        <p:txBody>
          <a:bodyPr lIns="82945" tIns="16001" rIns="82945" bIns="41473">
            <a:normAutofit fontScale="92500" lnSpcReduction="20000"/>
          </a:bodyPr>
          <a:lstStyle/>
          <a:p>
            <a:pPr marL="0" indent="0" algn="just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it-IT" altLang="it-IT" sz="1800" dirty="0">
                <a:solidFill>
                  <a:schemeClr val="bg1"/>
                </a:solidFill>
                <a:cs typeface="Arial" charset="0"/>
              </a:rPr>
              <a:t>NON HO RISPETTATO UNA REGOLA E VENGO RIMPROVERATO...</a:t>
            </a:r>
          </a:p>
        </p:txBody>
      </p:sp>
      <p:graphicFrame>
        <p:nvGraphicFramePr>
          <p:cNvPr id="1434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770284"/>
              </p:ext>
            </p:extLst>
          </p:nvPr>
        </p:nvGraphicFramePr>
        <p:xfrm>
          <a:off x="248401" y="1328263"/>
          <a:ext cx="4266720" cy="2207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r:id="rId4" imgW="4704120" imgH="2434320" progId="">
                  <p:embed/>
                </p:oleObj>
              </mc:Choice>
              <mc:Fallback>
                <p:oleObj r:id="rId4" imgW="4704120" imgH="24343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01" y="1328263"/>
                        <a:ext cx="4266720" cy="2207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300961" y="914497"/>
            <a:ext cx="4161600" cy="514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6001" rIns="0" bIns="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algn="just" eaLnBrk="1">
              <a:spcAft>
                <a:spcPts val="1293"/>
              </a:spcAft>
            </a:pPr>
            <a:r>
              <a:rPr lang="it-IT" altLang="it-IT">
                <a:solidFill>
                  <a:srgbClr val="000000"/>
                </a:solidFill>
                <a:cs typeface="Arial" charset="0"/>
              </a:rPr>
              <a:t>SE UN COMPAGNO MI CHIEDE DI FARE UN DISPETTO...</a:t>
            </a:r>
          </a:p>
        </p:txBody>
      </p:sp>
      <p:graphicFrame>
        <p:nvGraphicFramePr>
          <p:cNvPr id="14342" name="Object 5"/>
          <p:cNvGraphicFramePr>
            <a:graphicFrameLocks noChangeAspect="1"/>
          </p:cNvGraphicFramePr>
          <p:nvPr/>
        </p:nvGraphicFramePr>
        <p:xfrm>
          <a:off x="302400" y="4712175"/>
          <a:ext cx="4118400" cy="1944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r:id="rId6" imgW="4539960" imgH="2143440" progId="">
                  <p:embed/>
                </p:oleObj>
              </mc:Choice>
              <mc:Fallback>
                <p:oleObj r:id="rId6" imgW="4539960" imgH="21434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00" y="4712175"/>
                        <a:ext cx="4118400" cy="19442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502781"/>
              </p:ext>
            </p:extLst>
          </p:nvPr>
        </p:nvGraphicFramePr>
        <p:xfrm>
          <a:off x="4978080" y="1635644"/>
          <a:ext cx="3854880" cy="2024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r:id="rId8" imgW="4249800" imgH="2232360" progId="">
                  <p:embed/>
                </p:oleObj>
              </mc:Choice>
              <mc:Fallback>
                <p:oleObj r:id="rId8" imgW="4249800" imgH="2232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8080" y="1635644"/>
                        <a:ext cx="3854880" cy="20248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3090241" y="1437271"/>
            <a:ext cx="22622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r>
              <a:rPr lang="it-IT" altLang="it-IT">
                <a:solidFill>
                  <a:srgbClr val="000000"/>
                </a:solidFill>
              </a:rPr>
              <a:t>PRE-TEST</a:t>
            </a:r>
          </a:p>
        </p:txBody>
      </p:sp>
      <p:sp>
        <p:nvSpPr>
          <p:cNvPr id="14346" name="Text Box 9"/>
          <p:cNvSpPr txBox="1">
            <a:spLocks noChangeArrowheads="1"/>
          </p:cNvSpPr>
          <p:nvPr/>
        </p:nvSpPr>
        <p:spPr bwMode="auto">
          <a:xfrm>
            <a:off x="3051360" y="4821627"/>
            <a:ext cx="22622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r>
              <a:rPr lang="it-IT" altLang="it-IT">
                <a:solidFill>
                  <a:srgbClr val="000000"/>
                </a:solidFill>
              </a:rPr>
              <a:t>PRE-TEST</a:t>
            </a:r>
          </a:p>
        </p:txBody>
      </p:sp>
      <p:sp>
        <p:nvSpPr>
          <p:cNvPr id="14347" name="Text Box 10"/>
          <p:cNvSpPr txBox="1">
            <a:spLocks noChangeArrowheads="1"/>
          </p:cNvSpPr>
          <p:nvPr/>
        </p:nvSpPr>
        <p:spPr bwMode="auto">
          <a:xfrm>
            <a:off x="5724128" y="3645024"/>
            <a:ext cx="2597760" cy="57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r>
              <a:rPr lang="it-IT" altLang="it-IT" dirty="0">
                <a:solidFill>
                  <a:srgbClr val="000000"/>
                </a:solidFill>
              </a:rPr>
              <a:t>POST-TEST</a:t>
            </a:r>
          </a:p>
        </p:txBody>
      </p:sp>
      <p:sp>
        <p:nvSpPr>
          <p:cNvPr id="14348" name="Text Box 11"/>
          <p:cNvSpPr txBox="1">
            <a:spLocks noChangeArrowheads="1"/>
          </p:cNvSpPr>
          <p:nvPr/>
        </p:nvSpPr>
        <p:spPr bwMode="auto">
          <a:xfrm>
            <a:off x="6235200" y="1337901"/>
            <a:ext cx="2597760" cy="57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r>
              <a:rPr lang="it-IT" altLang="it-IT">
                <a:solidFill>
                  <a:srgbClr val="000000"/>
                </a:solidFill>
              </a:rPr>
              <a:t>POST-TEST</a:t>
            </a: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3455585846"/>
              </p:ext>
            </p:extLst>
          </p:nvPr>
        </p:nvGraphicFramePr>
        <p:xfrm>
          <a:off x="4644008" y="4293096"/>
          <a:ext cx="4056112" cy="2248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4623543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15073" y="692696"/>
            <a:ext cx="670568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 cosa consisteva</a:t>
            </a:r>
          </a:p>
          <a:p>
            <a:pPr algn="ctr"/>
            <a:r>
              <a:rPr lang="it-IT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 sperimentazione?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0" name="Picture 2" descr="C:\Users\Susy\AppData\Local\Microsoft\Windows\INetCache\IE\YKOX2HUW\domand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2546903"/>
            <a:ext cx="4351130" cy="3263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397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 lIns="82945" tIns="35203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it-IT" altLang="it-IT" dirty="0" smtClean="0">
                <a:solidFill>
                  <a:schemeClr val="bg1"/>
                </a:solidFill>
              </a:rPr>
              <a:t>PREPOTENZE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5440" y="1281735"/>
            <a:ext cx="4161600" cy="514134"/>
          </a:xfrm>
        </p:spPr>
        <p:txBody>
          <a:bodyPr lIns="82945" tIns="16001" rIns="82945" bIns="41473"/>
          <a:lstStyle/>
          <a:p>
            <a:pPr marL="0" indent="0" algn="just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it-IT" altLang="it-IT" sz="1800">
                <a:cs typeface="Arial" charset="0"/>
              </a:rPr>
              <a:t>FATTE ALMENO UNA VOLTA..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336960" y="4104431"/>
            <a:ext cx="4161600" cy="514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6001" rIns="0" bIns="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algn="just" eaLnBrk="1">
              <a:spcAft>
                <a:spcPts val="1293"/>
              </a:spcAft>
            </a:pPr>
            <a:r>
              <a:rPr lang="it-IT" altLang="it-IT">
                <a:solidFill>
                  <a:srgbClr val="000000"/>
                </a:solidFill>
                <a:cs typeface="Arial" charset="0"/>
              </a:rPr>
              <a:t>SUBITE ALMENO UNA VOLTA..</a:t>
            </a:r>
          </a:p>
        </p:txBody>
      </p:sp>
      <p:graphicFrame>
        <p:nvGraphicFramePr>
          <p:cNvPr id="15365" name="Object 4"/>
          <p:cNvGraphicFramePr>
            <a:graphicFrameLocks noChangeAspect="1"/>
          </p:cNvGraphicFramePr>
          <p:nvPr/>
        </p:nvGraphicFramePr>
        <p:xfrm>
          <a:off x="498240" y="4618566"/>
          <a:ext cx="3824640" cy="1942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r:id="rId4" imgW="4216320" imgH="2141640" progId="">
                  <p:embed/>
                </p:oleObj>
              </mc:Choice>
              <mc:Fallback>
                <p:oleObj r:id="rId4" imgW="4216320" imgH="2141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240" y="4618566"/>
                        <a:ext cx="3824640" cy="19427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5"/>
          <p:cNvGraphicFramePr>
            <a:graphicFrameLocks noChangeAspect="1"/>
          </p:cNvGraphicFramePr>
          <p:nvPr/>
        </p:nvGraphicFramePr>
        <p:xfrm>
          <a:off x="374400" y="1705140"/>
          <a:ext cx="3830400" cy="2013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r:id="rId6" imgW="4223160" imgH="2219760" progId="">
                  <p:embed/>
                </p:oleObj>
              </mc:Choice>
              <mc:Fallback>
                <p:oleObj r:id="rId6" imgW="4223160" imgH="2219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400" y="1705140"/>
                        <a:ext cx="3830400" cy="20133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325440" y="1283175"/>
            <a:ext cx="4161600" cy="514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6001" rIns="0" bIns="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algn="just" eaLnBrk="1">
              <a:spcAft>
                <a:spcPts val="1293"/>
              </a:spcAft>
            </a:pPr>
            <a:r>
              <a:rPr lang="it-IT" altLang="it-IT">
                <a:solidFill>
                  <a:srgbClr val="000000"/>
                </a:solidFill>
                <a:cs typeface="Arial" charset="0"/>
              </a:rPr>
              <a:t>FATTE ALMENO UNA VOLTA..</a:t>
            </a:r>
          </a:p>
        </p:txBody>
      </p:sp>
      <p:graphicFrame>
        <p:nvGraphicFramePr>
          <p:cNvPr id="15368" name="Object 7"/>
          <p:cNvGraphicFramePr>
            <a:graphicFrameLocks noChangeAspect="1"/>
          </p:cNvGraphicFramePr>
          <p:nvPr/>
        </p:nvGraphicFramePr>
        <p:xfrm>
          <a:off x="4487040" y="1797309"/>
          <a:ext cx="4135680" cy="188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r:id="rId8" imgW="4559400" imgH="2072520" progId="">
                  <p:embed/>
                </p:oleObj>
              </mc:Choice>
              <mc:Fallback>
                <p:oleObj r:id="rId8" imgW="4559400" imgH="20725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7040" y="1797309"/>
                        <a:ext cx="4135680" cy="188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8"/>
          <p:cNvGraphicFramePr>
            <a:graphicFrameLocks noChangeAspect="1"/>
          </p:cNvGraphicFramePr>
          <p:nvPr/>
        </p:nvGraphicFramePr>
        <p:xfrm>
          <a:off x="4682881" y="4524956"/>
          <a:ext cx="3742560" cy="2128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r:id="rId10" imgW="4125240" imgH="2346840" progId="">
                  <p:embed/>
                </p:oleObj>
              </mc:Choice>
              <mc:Fallback>
                <p:oleObj r:id="rId10" imgW="4125240" imgH="23468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2881" y="4524956"/>
                        <a:ext cx="3742560" cy="21285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Text Box 9"/>
          <p:cNvSpPr txBox="1">
            <a:spLocks noChangeArrowheads="1"/>
          </p:cNvSpPr>
          <p:nvPr/>
        </p:nvSpPr>
        <p:spPr bwMode="auto">
          <a:xfrm>
            <a:off x="2736001" y="1705139"/>
            <a:ext cx="22622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r>
              <a:rPr lang="it-IT" altLang="it-IT">
                <a:solidFill>
                  <a:srgbClr val="000000"/>
                </a:solidFill>
              </a:rPr>
              <a:t>PRE-TEST</a:t>
            </a:r>
          </a:p>
        </p:txBody>
      </p:sp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2972161" y="4618566"/>
            <a:ext cx="22622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r>
              <a:rPr lang="it-IT" altLang="it-IT">
                <a:solidFill>
                  <a:srgbClr val="000000"/>
                </a:solidFill>
              </a:rPr>
              <a:t>PRE-TEST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6039360" y="4369419"/>
            <a:ext cx="2597760" cy="57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r>
              <a:rPr lang="it-IT" altLang="it-IT">
                <a:solidFill>
                  <a:srgbClr val="000000"/>
                </a:solidFill>
              </a:rPr>
              <a:t>POST-TEST</a:t>
            </a:r>
          </a:p>
        </p:txBody>
      </p:sp>
      <p:sp>
        <p:nvSpPr>
          <p:cNvPr id="15373" name="Text Box 12"/>
          <p:cNvSpPr txBox="1">
            <a:spLocks noChangeArrowheads="1"/>
          </p:cNvSpPr>
          <p:nvPr/>
        </p:nvSpPr>
        <p:spPr bwMode="auto">
          <a:xfrm>
            <a:off x="6023520" y="1575526"/>
            <a:ext cx="2597760" cy="57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r>
              <a:rPr lang="it-IT" altLang="it-IT">
                <a:solidFill>
                  <a:srgbClr val="000000"/>
                </a:solidFill>
              </a:rPr>
              <a:t>POST-TEST</a:t>
            </a:r>
          </a:p>
        </p:txBody>
      </p:sp>
    </p:spTree>
    <p:extLst>
      <p:ext uri="{BB962C8B-B14F-4D97-AF65-F5344CB8AC3E}">
        <p14:creationId xmlns:p14="http://schemas.microsoft.com/office/powerpoint/2010/main" val="34119334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1"/>
          <p:cNvGraphicFramePr>
            <a:graphicFrameLocks noChangeAspect="1"/>
          </p:cNvGraphicFramePr>
          <p:nvPr/>
        </p:nvGraphicFramePr>
        <p:xfrm>
          <a:off x="177121" y="1856355"/>
          <a:ext cx="4402080" cy="3184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r:id="rId4" imgW="4853160" imgH="3509640" progId="">
                  <p:embed/>
                </p:oleObj>
              </mc:Choice>
              <mc:Fallback>
                <p:oleObj r:id="rId4" imgW="4853160" imgH="3509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21" y="1856355"/>
                        <a:ext cx="4402080" cy="31841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4" name="Rectangle 2"/>
          <p:cNvSpPr>
            <a:spLocks noGrp="1" noChangeArrowheads="1"/>
          </p:cNvSpPr>
          <p:nvPr>
            <p:ph type="body"/>
          </p:nvPr>
        </p:nvSpPr>
        <p:spPr>
          <a:xfrm>
            <a:off x="288000" y="1342221"/>
            <a:ext cx="4527360" cy="514134"/>
          </a:xfrm>
        </p:spPr>
        <p:txBody>
          <a:bodyPr lIns="82945" tIns="16001" rIns="82945" bIns="41473" anchor="t">
            <a:normAutofit fontScale="92500"/>
          </a:bodyPr>
          <a:lstStyle/>
          <a:p>
            <a:pPr algn="just">
              <a:spcAft>
                <a:spcPts val="1293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  <a:defRPr/>
            </a:pPr>
            <a:r>
              <a:rPr lang="it-IT" altLang="it-IT" sz="1800" dirty="0">
                <a:solidFill>
                  <a:schemeClr val="bg1"/>
                </a:solidFill>
                <a:cs typeface="Arial" charset="0"/>
              </a:rPr>
              <a:t>QUANDO SUBISCO UNA PREPOTENZA...</a:t>
            </a:r>
          </a:p>
        </p:txBody>
      </p:sp>
      <p:graphicFrame>
        <p:nvGraphicFramePr>
          <p:cNvPr id="16388" name="Object 3"/>
          <p:cNvGraphicFramePr>
            <a:graphicFrameLocks noChangeAspect="1"/>
          </p:cNvGraphicFramePr>
          <p:nvPr/>
        </p:nvGraphicFramePr>
        <p:xfrm>
          <a:off x="4815360" y="1856356"/>
          <a:ext cx="4037760" cy="3161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r:id="rId6" imgW="4451400" imgH="3484440" progId="">
                  <p:embed/>
                </p:oleObj>
              </mc:Choice>
              <mc:Fallback>
                <p:oleObj r:id="rId6" imgW="4451400" imgH="34844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5360" y="1856356"/>
                        <a:ext cx="4037760" cy="31611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2420640" y="1856356"/>
            <a:ext cx="226224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r>
              <a:rPr lang="it-IT" altLang="it-IT">
                <a:solidFill>
                  <a:srgbClr val="000000"/>
                </a:solidFill>
              </a:rPr>
              <a:t>PRE-TEST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title" idx="1"/>
          </p:nvPr>
        </p:nvSpPr>
        <p:spPr>
          <a:xfrm>
            <a:off x="457920" y="197301"/>
            <a:ext cx="8228160" cy="1144920"/>
          </a:xfrm>
        </p:spPr>
        <p:txBody>
          <a:bodyPr lIns="82945" tIns="35203" rIns="82945" bIns="41473" anchor="ctr"/>
          <a:lstStyle/>
          <a:p>
            <a:pPr marL="0" indent="0" algn="ctr">
              <a:spcAft>
                <a:spcPct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it-IT" altLang="it-IT" sz="4000" dirty="0">
                <a:solidFill>
                  <a:schemeClr val="bg1"/>
                </a:solidFill>
              </a:rPr>
              <a:t>PREPOTENZE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5862240" y="1752665"/>
            <a:ext cx="2597760" cy="57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r>
              <a:rPr lang="it-IT" altLang="it-IT">
                <a:solidFill>
                  <a:srgbClr val="000000"/>
                </a:solidFill>
              </a:rPr>
              <a:t>POST-TEST</a:t>
            </a:r>
          </a:p>
        </p:txBody>
      </p:sp>
    </p:spTree>
    <p:extLst>
      <p:ext uri="{BB962C8B-B14F-4D97-AF65-F5344CB8AC3E}">
        <p14:creationId xmlns:p14="http://schemas.microsoft.com/office/powerpoint/2010/main" val="7303517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22200" y="692696"/>
            <a:ext cx="8442287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Prevedere più UDA</a:t>
            </a:r>
          </a:p>
          <a:p>
            <a:pPr algn="ctr"/>
            <a:r>
              <a:rPr lang="it-IT" sz="5400" b="1" dirty="0">
                <a:ln w="50800"/>
                <a:solidFill>
                  <a:schemeClr val="bg1">
                    <a:shade val="50000"/>
                  </a:schemeClr>
                </a:solidFill>
              </a:rPr>
              <a:t>i</a:t>
            </a:r>
            <a:r>
              <a:rPr lang="it-IT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n verticale per valutare</a:t>
            </a:r>
          </a:p>
          <a:p>
            <a:pPr algn="ctr"/>
            <a:r>
              <a:rPr lang="it-IT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risultati nel tempo</a:t>
            </a:r>
          </a:p>
          <a:p>
            <a:pPr algn="ctr"/>
            <a:r>
              <a:rPr lang="it-IT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Valutare in verticale competenze di cittadinanza</a:t>
            </a:r>
            <a:endParaRPr lang="it-IT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190683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C:\Users\Susy\AppData\Local\Microsoft\Windows\INetCache\IE\WMSH3K1R\1-12313172492sO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556" y="3429000"/>
            <a:ext cx="46863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tangolo 3"/>
          <p:cNvSpPr/>
          <p:nvPr/>
        </p:nvSpPr>
        <p:spPr>
          <a:xfrm>
            <a:off x="2584910" y="908720"/>
            <a:ext cx="377539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GRAZIE </a:t>
            </a:r>
          </a:p>
          <a:p>
            <a:pPr algn="ctr"/>
            <a:r>
              <a:rPr lang="it-IT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PER</a:t>
            </a:r>
          </a:p>
          <a:p>
            <a:pPr algn="ctr"/>
            <a:r>
              <a:rPr lang="it-IT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L’ATTENZIONE</a:t>
            </a:r>
            <a:endParaRPr lang="it-IT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09723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96630" y="463150"/>
            <a:ext cx="65133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Scuola dell’infanzia</a:t>
            </a:r>
          </a:p>
          <a:p>
            <a:pPr algn="ctr"/>
            <a:r>
              <a:rPr lang="it-IT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Zambelli</a:t>
            </a:r>
            <a:endParaRPr lang="it-IT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cxnSp>
        <p:nvCxnSpPr>
          <p:cNvPr id="4" name="Connettore 2 3"/>
          <p:cNvCxnSpPr/>
          <p:nvPr/>
        </p:nvCxnSpPr>
        <p:spPr>
          <a:xfrm flipH="1">
            <a:off x="1907704" y="2105583"/>
            <a:ext cx="2368124" cy="158604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2 4"/>
          <p:cNvCxnSpPr/>
          <p:nvPr/>
        </p:nvCxnSpPr>
        <p:spPr>
          <a:xfrm>
            <a:off x="4296238" y="2076672"/>
            <a:ext cx="1787930" cy="175345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210642" y="3691623"/>
            <a:ext cx="392928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UDA sulla libertà</a:t>
            </a:r>
          </a:p>
          <a:p>
            <a:pPr algn="ctr"/>
            <a:r>
              <a:rPr lang="it-IT" sz="36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Cipì</a:t>
            </a:r>
            <a:r>
              <a:rPr lang="it-IT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endParaRPr lang="it-IT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891382" y="3830122"/>
            <a:ext cx="324960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UDA</a:t>
            </a:r>
          </a:p>
          <a:p>
            <a:pPr algn="ctr"/>
            <a:r>
              <a:rPr lang="it-IT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Caos climatico</a:t>
            </a:r>
            <a:endParaRPr lang="it-IT" sz="36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4098" name="Picture 2" descr="C:\Users\Susy\AppData\Local\Microsoft\Windows\INetCache\IE\ZT6JRP2T\twitter-logo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5834"/>
            <a:ext cx="1969512" cy="163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usy\AppData\Local\Microsoft\Windows\INetCache\IE\QTPS8GTJ\o_CClimatico-vientos-UCM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119" y="4891952"/>
            <a:ext cx="2351665" cy="170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130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54902" y="332656"/>
            <a:ext cx="670824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Campi d’esperienza: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Il sé e l’altro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Il corpo in movimento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I discorsi e le parole</a:t>
            </a:r>
            <a:endParaRPr lang="it-IT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854902" y="3140968"/>
            <a:ext cx="66672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it-IT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Competenze di G.L.: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96465"/>
            <a:ext cx="8424936" cy="1917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175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15347" y="260648"/>
            <a:ext cx="47051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Punti di forza:</a:t>
            </a:r>
            <a:endParaRPr lang="it-IT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55576" y="1412776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bg1"/>
                </a:solidFill>
              </a:rPr>
              <a:t>SOCIALIZZAZIONE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bg1"/>
                </a:solidFill>
              </a:rPr>
              <a:t>PREDISPOSIZIONE AD ASCOLTARE PUNTI DI VISTA DIVERSI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bg1"/>
                </a:solidFill>
              </a:rPr>
              <a:t>COMUNCIAZIONE STATI D’ANIMO E RICONOSCIMENTO </a:t>
            </a:r>
            <a:r>
              <a:rPr lang="it-IT" dirty="0" err="1" smtClean="0">
                <a:solidFill>
                  <a:schemeClr val="bg1"/>
                </a:solidFill>
              </a:rPr>
              <a:t>SENTIMENTI</a:t>
            </a:r>
            <a:r>
              <a:rPr lang="it-IT" dirty="0" err="1" smtClean="0"/>
              <a:t>ma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159732" y="2996952"/>
            <a:ext cx="46085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b="1" dirty="0" smtClean="0">
                <a:solidFill>
                  <a:schemeClr val="bg1"/>
                </a:solidFill>
              </a:rPr>
              <a:t>Punti deboli:</a:t>
            </a:r>
          </a:p>
          <a:p>
            <a:endParaRPr lang="it-IT" sz="3600" b="1" dirty="0">
              <a:solidFill>
                <a:schemeClr val="bg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14094" y="4077072"/>
            <a:ext cx="7344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bg1"/>
                </a:solidFill>
              </a:rPr>
              <a:t>CONOSCENZA DI TUTTE LE UDA PER SCEGLIERE QUELLA PIU’ ADEGUATA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bg1"/>
                </a:solidFill>
              </a:rPr>
              <a:t>FORMAZIONE MIRATA ALLA COSTRUZIONE DI UDA PERSONALIZZATE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bg1"/>
                </a:solidFill>
              </a:rPr>
              <a:t>POSSIBILITA’ DI RENDERLE MAGGIORMENTE VERTICALI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425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152604" y="548680"/>
            <a:ext cx="25506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Classi I</a:t>
            </a:r>
            <a:endParaRPr lang="it-IT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cxnSp>
        <p:nvCxnSpPr>
          <p:cNvPr id="4" name="Connettore 2 3"/>
          <p:cNvCxnSpPr/>
          <p:nvPr/>
        </p:nvCxnSpPr>
        <p:spPr>
          <a:xfrm>
            <a:off x="4211960" y="1472010"/>
            <a:ext cx="0" cy="152494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tangolo 4"/>
          <p:cNvSpPr/>
          <p:nvPr/>
        </p:nvSpPr>
        <p:spPr>
          <a:xfrm>
            <a:off x="1422424" y="3212976"/>
            <a:ext cx="564770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54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Uda</a:t>
            </a:r>
            <a:r>
              <a:rPr lang="it-IT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sulla </a:t>
            </a:r>
            <a:r>
              <a:rPr lang="it-IT" sz="54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liberta’</a:t>
            </a:r>
            <a:endParaRPr lang="it-IT" sz="54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  <a:p>
            <a:pPr algn="ctr"/>
            <a:r>
              <a:rPr lang="it-IT" sz="5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Cipì</a:t>
            </a:r>
            <a:r>
              <a:rPr lang="it-IT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endParaRPr lang="it-IT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3074" name="Picture 2" descr="C:\Users\Susy\AppData\Local\Microsoft\Windows\INetCache\IE\ZT6JRP2T\twitter-logo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90138"/>
            <a:ext cx="3136967" cy="260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670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e 5"/>
          <p:cNvSpPr/>
          <p:nvPr/>
        </p:nvSpPr>
        <p:spPr>
          <a:xfrm>
            <a:off x="3383868" y="332656"/>
            <a:ext cx="262829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it-IT" b="1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cxnSp>
        <p:nvCxnSpPr>
          <p:cNvPr id="15" name="Connettore 4 14"/>
          <p:cNvCxnSpPr/>
          <p:nvPr/>
        </p:nvCxnSpPr>
        <p:spPr>
          <a:xfrm rot="5400000">
            <a:off x="3355262" y="1313764"/>
            <a:ext cx="864096" cy="1782198"/>
          </a:xfrm>
          <a:prstGeom prst="bentConnector2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4 16"/>
          <p:cNvCxnSpPr>
            <a:stCxn id="6" idx="4"/>
          </p:cNvCxnSpPr>
          <p:nvPr/>
        </p:nvCxnSpPr>
        <p:spPr>
          <a:xfrm rot="16200000" flipH="1">
            <a:off x="5211071" y="1259759"/>
            <a:ext cx="864096" cy="1890210"/>
          </a:xfrm>
          <a:prstGeom prst="bentConnector2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18"/>
          <p:cNvSpPr/>
          <p:nvPr/>
        </p:nvSpPr>
        <p:spPr>
          <a:xfrm>
            <a:off x="395536" y="2276872"/>
            <a:ext cx="2500675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6601953" y="2276872"/>
            <a:ext cx="2500675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" name="Connettore 2 21"/>
          <p:cNvCxnSpPr/>
          <p:nvPr/>
        </p:nvCxnSpPr>
        <p:spPr>
          <a:xfrm>
            <a:off x="4678409" y="2626315"/>
            <a:ext cx="19605" cy="122413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tangolo 22"/>
          <p:cNvSpPr/>
          <p:nvPr/>
        </p:nvSpPr>
        <p:spPr>
          <a:xfrm>
            <a:off x="3447676" y="3933056"/>
            <a:ext cx="2500675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5" name="Connettore 2 24"/>
          <p:cNvCxnSpPr/>
          <p:nvPr/>
        </p:nvCxnSpPr>
        <p:spPr>
          <a:xfrm flipH="1">
            <a:off x="807795" y="3420060"/>
            <a:ext cx="81829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 flipV="1">
            <a:off x="1626085" y="1592796"/>
            <a:ext cx="19788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stCxn id="19" idx="2"/>
          </p:cNvCxnSpPr>
          <p:nvPr/>
        </p:nvCxnSpPr>
        <p:spPr>
          <a:xfrm>
            <a:off x="1645874" y="3429000"/>
            <a:ext cx="54986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/>
          <p:nvPr/>
        </p:nvCxnSpPr>
        <p:spPr>
          <a:xfrm flipH="1">
            <a:off x="3787310" y="5085184"/>
            <a:ext cx="59486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/>
          <p:nvPr/>
        </p:nvCxnSpPr>
        <p:spPr>
          <a:xfrm>
            <a:off x="4382179" y="5085184"/>
            <a:ext cx="189821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>
            <a:off x="4382179" y="5085184"/>
            <a:ext cx="1197933" cy="694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/>
          <p:nvPr/>
        </p:nvCxnSpPr>
        <p:spPr>
          <a:xfrm flipH="1">
            <a:off x="6974575" y="3476820"/>
            <a:ext cx="81829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>
            <a:off x="7852290" y="3476820"/>
            <a:ext cx="248102" cy="1608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ttangolo 47"/>
          <p:cNvSpPr/>
          <p:nvPr/>
        </p:nvSpPr>
        <p:spPr>
          <a:xfrm>
            <a:off x="3981311" y="637237"/>
            <a:ext cx="14334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Assi</a:t>
            </a:r>
          </a:p>
          <a:p>
            <a:pPr algn="ctr"/>
            <a:r>
              <a:rPr lang="it-IT" sz="2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coinvolti</a:t>
            </a:r>
            <a:endParaRPr lang="it-IT" sz="2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9" name="Rettangolo 48"/>
          <p:cNvSpPr/>
          <p:nvPr/>
        </p:nvSpPr>
        <p:spPr>
          <a:xfrm>
            <a:off x="807795" y="2437437"/>
            <a:ext cx="173958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2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Asse</a:t>
            </a:r>
          </a:p>
          <a:p>
            <a:pPr algn="ctr"/>
            <a:r>
              <a:rPr lang="it-IT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umanistico</a:t>
            </a:r>
            <a:endParaRPr lang="it-IT" sz="2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50" name="Rettangolo 49"/>
          <p:cNvSpPr/>
          <p:nvPr/>
        </p:nvSpPr>
        <p:spPr>
          <a:xfrm>
            <a:off x="3837041" y="4093621"/>
            <a:ext cx="172194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2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Asse</a:t>
            </a:r>
          </a:p>
          <a:p>
            <a:pPr algn="ctr"/>
            <a:r>
              <a:rPr lang="it-IT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educazioni</a:t>
            </a:r>
            <a:endParaRPr lang="it-IT" sz="2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51" name="Rettangolo 50"/>
          <p:cNvSpPr/>
          <p:nvPr/>
        </p:nvSpPr>
        <p:spPr>
          <a:xfrm>
            <a:off x="7033796" y="2437437"/>
            <a:ext cx="163698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2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Asse</a:t>
            </a:r>
          </a:p>
          <a:p>
            <a:pPr algn="ctr"/>
            <a:r>
              <a:rPr lang="it-IT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scientifico</a:t>
            </a:r>
            <a:endParaRPr lang="it-IT" sz="2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52" name="Rettangolo 51"/>
          <p:cNvSpPr/>
          <p:nvPr/>
        </p:nvSpPr>
        <p:spPr>
          <a:xfrm>
            <a:off x="955271" y="960919"/>
            <a:ext cx="14446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italiano</a:t>
            </a:r>
            <a:endParaRPr lang="it-IT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53" name="Rettangolo 52"/>
          <p:cNvSpPr/>
          <p:nvPr/>
        </p:nvSpPr>
        <p:spPr>
          <a:xfrm>
            <a:off x="2195736" y="4435410"/>
            <a:ext cx="11031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storia</a:t>
            </a:r>
            <a:endParaRPr lang="it-IT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54" name="Rettangolo 53"/>
          <p:cNvSpPr/>
          <p:nvPr/>
        </p:nvSpPr>
        <p:spPr>
          <a:xfrm>
            <a:off x="43439" y="4412924"/>
            <a:ext cx="172355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geografia</a:t>
            </a:r>
            <a:endParaRPr lang="it-IT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55" name="Rettangolo 54"/>
          <p:cNvSpPr/>
          <p:nvPr/>
        </p:nvSpPr>
        <p:spPr>
          <a:xfrm>
            <a:off x="2936923" y="5733256"/>
            <a:ext cx="8034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arte</a:t>
            </a:r>
            <a:endParaRPr lang="it-IT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56" name="Rettangolo 55"/>
          <p:cNvSpPr/>
          <p:nvPr/>
        </p:nvSpPr>
        <p:spPr>
          <a:xfrm>
            <a:off x="3806873" y="6001623"/>
            <a:ext cx="13404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musica</a:t>
            </a:r>
            <a:endParaRPr lang="it-IT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57" name="Rettangolo 56"/>
          <p:cNvSpPr/>
          <p:nvPr/>
        </p:nvSpPr>
        <p:spPr>
          <a:xfrm>
            <a:off x="5165071" y="5816977"/>
            <a:ext cx="14638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motoria</a:t>
            </a:r>
            <a:endParaRPr lang="it-IT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58" name="Rettangolo 57"/>
          <p:cNvSpPr/>
          <p:nvPr/>
        </p:nvSpPr>
        <p:spPr>
          <a:xfrm>
            <a:off x="6284322" y="4460273"/>
            <a:ext cx="138050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scienze</a:t>
            </a:r>
            <a:endParaRPr lang="it-IT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59" name="Rettangolo 58"/>
          <p:cNvSpPr/>
          <p:nvPr/>
        </p:nvSpPr>
        <p:spPr>
          <a:xfrm>
            <a:off x="6905224" y="5147610"/>
            <a:ext cx="206017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matematica</a:t>
            </a:r>
            <a:endParaRPr lang="it-IT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9273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82353" y="224046"/>
            <a:ext cx="4532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Punti di forza</a:t>
            </a:r>
            <a:endParaRPr lang="it-IT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95536" y="1916832"/>
            <a:ext cx="299312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Metodologie </a:t>
            </a:r>
          </a:p>
          <a:p>
            <a:pPr algn="ctr"/>
            <a:r>
              <a:rPr lang="it-IT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inclusive</a:t>
            </a:r>
            <a:endParaRPr lang="it-IT" sz="3600" b="1" cap="none" spc="0" dirty="0">
              <a:ln w="50800"/>
              <a:solidFill>
                <a:srgbClr val="00B0F0"/>
              </a:solidFill>
              <a:effectLst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763792" y="3262798"/>
            <a:ext cx="350608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socializzazione</a:t>
            </a:r>
          </a:p>
          <a:p>
            <a:pPr algn="ctr"/>
            <a:r>
              <a:rPr lang="it-IT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comunicazione </a:t>
            </a:r>
          </a:p>
        </p:txBody>
      </p:sp>
      <p:sp>
        <p:nvSpPr>
          <p:cNvPr id="5" name="Rettangolo 4"/>
          <p:cNvSpPr/>
          <p:nvPr/>
        </p:nvSpPr>
        <p:spPr>
          <a:xfrm>
            <a:off x="5892320" y="1939981"/>
            <a:ext cx="280076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attività</a:t>
            </a:r>
          </a:p>
          <a:p>
            <a:pPr algn="ctr"/>
            <a:r>
              <a:rPr lang="it-IT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laboratoriali</a:t>
            </a:r>
          </a:p>
        </p:txBody>
      </p:sp>
      <p:sp>
        <p:nvSpPr>
          <p:cNvPr id="6" name="Freccia in giù 5"/>
          <p:cNvSpPr/>
          <p:nvPr/>
        </p:nvSpPr>
        <p:spPr>
          <a:xfrm>
            <a:off x="4139952" y="1162109"/>
            <a:ext cx="216024" cy="187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circolare a destra 6"/>
          <p:cNvSpPr/>
          <p:nvPr/>
        </p:nvSpPr>
        <p:spPr>
          <a:xfrm>
            <a:off x="1187624" y="1052736"/>
            <a:ext cx="1224136" cy="88724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9" name="Freccia circolare a sinistra 8"/>
          <p:cNvSpPr/>
          <p:nvPr/>
        </p:nvSpPr>
        <p:spPr>
          <a:xfrm>
            <a:off x="7092280" y="908720"/>
            <a:ext cx="792088" cy="100811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36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tice">
  <a:themeElements>
    <a:clrScheme name="Ve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e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e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592</TotalTime>
  <Words>1368</Words>
  <Application>Microsoft Office PowerPoint</Application>
  <PresentationFormat>Presentazione su schermo (4:3)</PresentationFormat>
  <Paragraphs>209</Paragraphs>
  <Slides>33</Slides>
  <Notes>11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0</vt:i4>
      </vt:variant>
      <vt:variant>
        <vt:lpstr>Titoli diapositive</vt:lpstr>
      </vt:variant>
      <vt:variant>
        <vt:i4>33</vt:i4>
      </vt:variant>
    </vt:vector>
  </HeadingPairs>
  <TitlesOfParts>
    <vt:vector size="34" baseType="lpstr">
      <vt:lpstr>Vertice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QUESTIONARIO COMPETENZE SOCIALI E CIVICHE</vt:lpstr>
      <vt:lpstr>INDICATORI</vt:lpstr>
      <vt:lpstr>Presentazione standard di PowerPoint</vt:lpstr>
      <vt:lpstr>COMUNICARE IN CLASSE</vt:lpstr>
      <vt:lpstr>Presentazione standard di PowerPoint</vt:lpstr>
      <vt:lpstr>RELAZIONE CON I COMPAGNI</vt:lpstr>
      <vt:lpstr>RELAZIONE CON I COMPAGNI</vt:lpstr>
      <vt:lpstr>REGOLE</vt:lpstr>
      <vt:lpstr>Presentazione standard di PowerPoint</vt:lpstr>
      <vt:lpstr>GESTIONE DEL CONFLITTO</vt:lpstr>
      <vt:lpstr>GESTIONE DEL CONFLITTO</vt:lpstr>
      <vt:lpstr>Presentazione standard di PowerPoint</vt:lpstr>
      <vt:lpstr>REGOLE</vt:lpstr>
      <vt:lpstr>PREPOTENZE</vt:lpstr>
      <vt:lpstr>PREPOTENZE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susanna cimarelli</dc:creator>
  <cp:lastModifiedBy>Susy</cp:lastModifiedBy>
  <cp:revision>39</cp:revision>
  <dcterms:created xsi:type="dcterms:W3CDTF">2016-06-13T16:33:22Z</dcterms:created>
  <dcterms:modified xsi:type="dcterms:W3CDTF">2016-06-20T09:50:01Z</dcterms:modified>
</cp:coreProperties>
</file>