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8" r:id="rId32"/>
    <p:sldId id="287" r:id="rId33"/>
    <p:sldId id="289" r:id="rId34"/>
    <p:sldId id="291" r:id="rId35"/>
    <p:sldId id="290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92" autoAdjust="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06/07/2016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06/07/2016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06/07/2016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06/07/2016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06/07/2016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06/07/2016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06/07/2016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06/07/2016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06/07/2016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06/07/2016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9D355-16BD-4E45-BD9A-5EA878CF7CBD}" type="datetimeFigureOut">
              <a:rPr lang="it-IT" smtClean="0"/>
              <a:t>06/07/2016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F49D355-16BD-4E45-BD9A-5EA878CF7CBD}" type="datetimeFigureOut">
              <a:rPr lang="it-IT" smtClean="0"/>
              <a:t>06/07/2016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3648" y="2996952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900" b="1" dirty="0" smtClean="0"/>
              <a:t/>
            </a:r>
            <a:br>
              <a:rPr lang="it-IT" sz="4900" b="1" dirty="0" smtClean="0"/>
            </a:br>
            <a:r>
              <a:rPr lang="it-IT" sz="4900" b="1" dirty="0"/>
              <a:t/>
            </a:r>
            <a:br>
              <a:rPr lang="it-IT" sz="4900" b="1" dirty="0"/>
            </a:br>
            <a:r>
              <a:rPr lang="it-IT" sz="4900" b="1" dirty="0" smtClean="0"/>
              <a:t/>
            </a:r>
            <a:br>
              <a:rPr lang="it-IT" sz="4900" b="1" dirty="0" smtClean="0"/>
            </a:br>
            <a:r>
              <a:rPr lang="it-IT" sz="4900" b="1" dirty="0" smtClean="0"/>
              <a:t>II° UDA</a:t>
            </a:r>
            <a:br>
              <a:rPr lang="it-IT" sz="4900" b="1" dirty="0" smtClean="0"/>
            </a:br>
            <a:r>
              <a:rPr lang="it-IT" sz="4900" b="1" dirty="0" smtClean="0"/>
              <a:t>SPERIMENTAZIONE</a:t>
            </a:r>
            <a:br>
              <a:rPr lang="it-IT" sz="4900" b="1" dirty="0" smtClean="0"/>
            </a:br>
            <a:r>
              <a:rPr lang="it-IT" sz="4900" b="1" dirty="0"/>
              <a:t/>
            </a:r>
            <a:br>
              <a:rPr lang="it-IT" sz="4900" b="1" dirty="0"/>
            </a:br>
            <a:r>
              <a:rPr lang="it-IT" sz="4900" b="1" dirty="0" smtClean="0"/>
              <a:t>L’INCONTRO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07096" y="4869160"/>
            <a:ext cx="8136904" cy="17526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Classe IV B  </a:t>
            </a:r>
            <a:r>
              <a:rPr lang="it-IT" b="1" dirty="0" err="1" smtClean="0"/>
              <a:t>a.s.</a:t>
            </a:r>
            <a:r>
              <a:rPr lang="it-IT" b="1" dirty="0" smtClean="0"/>
              <a:t> 2015/2016</a:t>
            </a:r>
          </a:p>
          <a:p>
            <a:pPr algn="ctr"/>
            <a:endParaRPr lang="it-IT" dirty="0"/>
          </a:p>
          <a:p>
            <a:pPr algn="ctr"/>
            <a:r>
              <a:rPr lang="it-IT" dirty="0" smtClean="0"/>
              <a:t>Insegnanti coinvolti: Serenella </a:t>
            </a:r>
            <a:r>
              <a:rPr lang="it-IT" dirty="0" err="1" smtClean="0"/>
              <a:t>Pigliapoco</a:t>
            </a:r>
            <a:r>
              <a:rPr lang="it-IT" dirty="0" smtClean="0"/>
              <a:t>, Alessia </a:t>
            </a:r>
            <a:r>
              <a:rPr lang="it-IT" dirty="0" err="1" smtClean="0"/>
              <a:t>Avaltroni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64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smtClean="0"/>
              <a:t>Alla III° </a:t>
            </a:r>
            <a:r>
              <a:rPr lang="it-IT" sz="3600" dirty="0" err="1" smtClean="0"/>
              <a:t>domanda:</a:t>
            </a:r>
            <a:r>
              <a:rPr lang="it-IT" sz="3600" dirty="0" err="1">
                <a:effectLst/>
              </a:rPr>
              <a:t>“</a:t>
            </a:r>
            <a:r>
              <a:rPr lang="it-I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succede quando incontri l’altro?” </a:t>
            </a:r>
          </a:p>
        </p:txBody>
      </p:sp>
      <p:sp>
        <p:nvSpPr>
          <p:cNvPr id="3" name="Rettangolo 2"/>
          <p:cNvSpPr/>
          <p:nvPr/>
        </p:nvSpPr>
        <p:spPr>
          <a:xfrm>
            <a:off x="1403648" y="1556792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Nelle risposte date dagli alunni ritorna </a:t>
            </a:r>
            <a:r>
              <a:rPr lang="it-IT" sz="2800" dirty="0"/>
              <a:t>il tema della conoscenza, del dialogo e dell’aiuto reciproco. </a:t>
            </a:r>
            <a:endParaRPr lang="it-IT" sz="2800" dirty="0" smtClean="0"/>
          </a:p>
          <a:p>
            <a:r>
              <a:rPr lang="it-IT" sz="2800" dirty="0" smtClean="0"/>
              <a:t>Un </a:t>
            </a:r>
            <a:r>
              <a:rPr lang="it-IT" sz="2800" dirty="0"/>
              <a:t>allievo dice che bisogna conoscere il carattere dell’altro prima di farci amicizia. </a:t>
            </a:r>
            <a:endParaRPr lang="it-IT" sz="2800" dirty="0" smtClean="0"/>
          </a:p>
          <a:p>
            <a:r>
              <a:rPr lang="it-IT" sz="2800" dirty="0" smtClean="0"/>
              <a:t>C’è </a:t>
            </a:r>
            <a:r>
              <a:rPr lang="it-IT" sz="2800" dirty="0"/>
              <a:t>chi riconosce nell’abbraccio una forma di accoglienza e di saluto.</a:t>
            </a:r>
          </a:p>
        </p:txBody>
      </p:sp>
    </p:spTree>
    <p:extLst>
      <p:ext uri="{BB962C8B-B14F-4D97-AF65-F5344CB8AC3E}">
        <p14:creationId xmlns:p14="http://schemas.microsoft.com/office/powerpoint/2010/main" val="35941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Alla </a:t>
            </a:r>
            <a:r>
              <a:rPr lang="it-IT" dirty="0" smtClean="0"/>
              <a:t>IV° </a:t>
            </a:r>
            <a:r>
              <a:rPr lang="it-IT" dirty="0"/>
              <a:t>domanda “Come ti senti dopo l’incontro?” </a:t>
            </a:r>
          </a:p>
        </p:txBody>
      </p:sp>
      <p:sp>
        <p:nvSpPr>
          <p:cNvPr id="3" name="Rettangolo 2"/>
          <p:cNvSpPr/>
          <p:nvPr/>
        </p:nvSpPr>
        <p:spPr>
          <a:xfrm>
            <a:off x="1455631" y="1743869"/>
            <a:ext cx="6768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I sentimenti percepiti sono: commozione, felicità, tristezza per il distacco, senso di serenità e di stupore, allegria, orgoglio per la nuova conoscenza.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1535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effectLst/>
              </a:rPr>
              <a:t>Analisi di Conversazione Clinica</a:t>
            </a:r>
            <a:br>
              <a:rPr lang="it-IT" dirty="0">
                <a:effectLst/>
              </a:rPr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1268760"/>
            <a:ext cx="7920880" cy="1752600"/>
          </a:xfrm>
        </p:spPr>
        <p:txBody>
          <a:bodyPr>
            <a:noAutofit/>
          </a:bodyPr>
          <a:lstStyle/>
          <a:p>
            <a:r>
              <a:rPr lang="it-IT" sz="1800" dirty="0" smtClean="0"/>
              <a:t>Alla prima domanda “Cosa ti fa venire in mente l’incontro con l’</a:t>
            </a:r>
            <a:r>
              <a:rPr lang="it-IT" sz="1800" dirty="0" err="1" smtClean="0"/>
              <a:t>altro?”alcuni</a:t>
            </a:r>
            <a:r>
              <a:rPr lang="it-IT" sz="1800" dirty="0" smtClean="0"/>
              <a:t> allievi  citano emozioni e sentimenti  legati  all’amore , alla fedeltà, alla corresponsabilità; altri comportamenti quali collaborazione, cooperazione, confronto, condivisione, accoglienza, reciproco aiuto, scambio di abitudini. Diversi allievi individuano nella conoscenza un elemento fondamentale dell’incontro.</a:t>
            </a:r>
          </a:p>
          <a:p>
            <a:r>
              <a:rPr lang="it-IT" sz="1800" dirty="0" smtClean="0"/>
              <a:t>Alla seconda domanda” Dove vedi la presenza dell’altro?” lo spazio dell’incontro è metaforico come il proprio cuore, i propri occhi e i propri pensieri o reale come la scuola, al mare, nelle passeggiate, nei momenti difficili, vicino a se stessi ovvero al proprio fianco.</a:t>
            </a:r>
          </a:p>
          <a:p>
            <a:r>
              <a:rPr lang="it-IT" sz="1800" dirty="0" smtClean="0"/>
              <a:t>Alla </a:t>
            </a:r>
            <a:r>
              <a:rPr lang="it-IT" sz="1800" dirty="0"/>
              <a:t>terza domanda “Cosa succede quando incontri l’altro?” ritorna il tema della conoscenza, del dialogo e dell’aiuto reciproco. Un allievo dice che bisogna conoscere il carattere dell’altro prima di farci amicizia. C’è chi riconosce nell’abbraccio una forma di accoglienza e di saluto.</a:t>
            </a:r>
          </a:p>
          <a:p>
            <a:r>
              <a:rPr lang="it-IT" sz="1800" dirty="0"/>
              <a:t>Alla quarta domanda “Come ti senti dopo l’incontro?” i sentimenti percepiti sono: commozione, felicità, tristezza per il distacco, senso di serenità e di stupore, allegria, orgoglio per la nuova conoscenza.</a:t>
            </a:r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075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2080260" y="1744980"/>
          <a:ext cx="6209030" cy="4206240"/>
        </p:xfrm>
        <a:graphic>
          <a:graphicData uri="http://schemas.openxmlformats.org/drawingml/2006/table">
            <a:tbl>
              <a:tblPr firstRow="1" firstCol="1" bandRow="1"/>
              <a:tblGrid>
                <a:gridCol w="3104515"/>
                <a:gridCol w="310451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L’incontro con l’altro fa venire in mente 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amore 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fedeltà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corresponsabilità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collaborazione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cooperazione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confronto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condivisione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accoglienza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reciproco aiuto,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scambio di abitudini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conoscenza 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L’altro è presente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nel proprio cuore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nei propri occhi 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nei propri pensieri 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 scuola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 mare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nelle passeggiate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nei momenti difficili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vicino a se stessi ovvero al proprio fianco.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L’incontro con l’altro provoca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conoscenza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dialogo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aiuto reciproco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conoscenza del carattere dell’altro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 abbraccio 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accoglienza 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Dopo l’incontro ci si sente 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commossi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felici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tristi per il distacco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senso di serenità e di stupore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allegria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orgoglio per la nuova conoscenza.</a:t>
                      </a:r>
                      <a:endParaRPr lang="it-I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87178" y="353378"/>
            <a:ext cx="399494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Mappa mentale</a:t>
            </a:r>
            <a:endParaRPr kumimoji="0" lang="it-IT" alt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Commento alla Conversazione Clinica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7704856" cy="362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1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Matrice cognitiva</a:t>
            </a:r>
            <a:br>
              <a:rPr lang="it-IT" dirty="0" smtClean="0"/>
            </a:br>
            <a:r>
              <a:rPr lang="it-IT" dirty="0" smtClean="0"/>
              <a:t>L’incontro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227687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Suscita </a:t>
            </a:r>
            <a:endParaRPr lang="it-IT" sz="2800" b="1" dirty="0"/>
          </a:p>
        </p:txBody>
      </p:sp>
      <p:pic>
        <p:nvPicPr>
          <p:cNvPr id="6146" name="Picture 2" descr="C:\Users\Susy\AppData\Local\Microsoft\Windows\INetCache\IE\YZA8E5XU\emozioni%20ed%20emotionicon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57080"/>
            <a:ext cx="1114518" cy="7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usy\AppData\Local\Microsoft\Windows\INetCache\IE\1B686MZH\coraca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48" y="1956724"/>
            <a:ext cx="864096" cy="94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499992" y="227922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Provoca</a:t>
            </a:r>
            <a:endParaRPr lang="it-IT" sz="2800" b="1" dirty="0"/>
          </a:p>
        </p:txBody>
      </p:sp>
      <p:pic>
        <p:nvPicPr>
          <p:cNvPr id="6148" name="Picture 4" descr="C:\Users\Susy\AppData\Local\Microsoft\Windows\INetCache\IE\YZA8E5XU\people-network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39087"/>
            <a:ext cx="1680278" cy="168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47564" y="5805264"/>
            <a:ext cx="248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Implica</a:t>
            </a:r>
            <a:endParaRPr lang="it-IT" sz="2800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04" y="5125150"/>
            <a:ext cx="2085088" cy="143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2554800" y="3789040"/>
            <a:ext cx="253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Genera</a:t>
            </a:r>
            <a:endParaRPr lang="it-IT" sz="2800" b="1" dirty="0"/>
          </a:p>
        </p:txBody>
      </p:sp>
      <p:sp>
        <p:nvSpPr>
          <p:cNvPr id="11" name="AutoShape 7" descr="data:image/jpeg;base64,/9j/4AAQSkZJRgABAQAAAQABAAD/2wCEAAkGBxMREhUSExIVFhUVFRgYFxUXGBUYHRgWHxkYFx0VGhoYHiggIx8mHhgaITEhJSkrLy8uGCAzODMsNygtLisBCgoKDg0OGxAQGy8mICYrLi0uNTMtLTIrLzgrLzUrLi0uLS0vLS4rLzMvLSswLystLS0tLSs1LzYtLS0tLS0tL//AABEIAOEA4QMBIgACEQEDEQH/xAAcAAACAgMBAQAAAAAAAAAAAAAAAQUGAgQHAwj/xABLEAACAQMCBAMEBgQKBwkBAAABAgMABBESIQUTIjEGQVEjMmFxBxRCUoGRM2JyoRWCkqKxssHC0fAkQ1Njc4PhNDVUdJOjs9LTJf/EABoBAAIDAQEAAAAAAAAAAAAAAAABAgMEBQb/xAAvEQACAgEDAgMHBAMBAAAAAAAAAQIRAxIhMQRBE1GRIjJhcYGh8LHB0fEUI+EF/9oADAMBAAIRAxEAPwDsdMUYp1nLAoU5pE1kop0IdOninToBYp0UUxBRRSNADopYpg0wDFGKdFACxRTooAVFOigBUlbO9ImmooAdLFOikBjilWdIilQzDFKs6wNKgFilTxRSGKiinSGOkTTIpqtSREFWswKAKdSAKKKKBBRTopgFYisqxYjIBIBPYZGT57etADoAqL4b4htriTlwyCTKFw67ocHBXUNtQyCV74IrQHjOEyFAkmhJTFLKwCJGchUfLe8rMdiOwGo4BGRtLkCyYoxUdwXjcN4JGgfWscnLL4IBbSr9JPcYcb9j5VscQ4jFbrrmkSNewLEDJ9B6n5UBXYzvbtIUaSRgqKMkn8vLcnO2BUbw/wAU2c5wlwmT2VsoT8tYGfwqC8R+IILmEpouggZXW4EB0oysCHKuQzLkb9O4O3rWvxB3EeLuDKHBE0a82Fl7hjkalHbIYefc1ly55RdwVrv5l0caa9rZl9rBjmuYQ3TxlVtpSmtlVdDFkYscKOW+pAMncgD5itnxNxa5WaWAytiMKFMYVMuUjcFl1DKht8BgQSdyDgSXUw0a5bISwyctMd2dHVayrj78cmuJGuWAickABHZ+WUyh0FukE9QJxureWTXSuDyLBaQh3JIgVjqJZ26QWO+WY5b4nJHmaeLqIZJSjHt6BkwTxxTl3JWite0v4pc8uRXwFJ0nOAwyp+RHn8D6Vs1eVCooopAIisVrOsStAzE0sVlikaiwFilWVKkBlWQpCsqkgCiiimIKdFFMDynuETGt1XJwNRAycZwM9zgHatFePW+nVzCNgdDK6uQdhpjYB2ySANIOTsKg/GEzrcwKz+wcHVGQuNWeXkkjPaYHv9ivOHiEbwWskbrI8DwB1VlJXWBA+odwAJC38SqMmZwlVDikyTi8VIMieJ4SraSD7QglVdVxEDlirAnGQMHc4zUP9KNzmzt5YnZT9ZidJFJBGY5CGH4HsfI4I7itLxLdRm4fTIrdMWQN8SK0iMSRtjQ/c7Axgd9qj/GF4X4NZyH3Y7lEkY9gqc6DUT6Ehd/1h604TlLG2+f+E8Lj/kRi+LX672Vq48RXEKLJbrHFJEMllLBZAsZjAeH3dWjA1as9K+QArXWeUoEeV3A3wcBSdhkquAewxqzjAA2AFeMuCh9Cp3+GKI5BhPMtgKoBJZiNlVRuSfQb1ztcnFR+J7DH0XTYcjmkuO//AEu3AuN3FvZxxxwmISPI31l9LK3VgctQTvp0jL43BwGxmva3kjUm4k1O67maVidPwGe3mNIwDjYDtUyvDpBwaGORFjljijLCQkaGBGo+zDEtgkaBu2rTkZrW4KbOIo0wkeXKheYgCxtnQ4WMEqmhtmZiW/WbYnXlwSnUb2PJyzrVKb7tv1ZhKst4ncW1sxAaeYhTIPuxq3kcd2xkH4FTZ7q/CRxxWrI8jALHvqVUXSGlYr5KCPmxUbZzVe8U8SZrpoF5quipIgLAJI6nmqAu4w4V0JOMaD6ipPiMixaL1AOXpAmwAMwMQeaT39mTr/ZMnniox0YLhBbkZOU6b4KvxTiKB1le0jDczWWRnjdOW6rJF7LBdgQTqJwdQ2I7bHifgtw1zLcxxGWGUI6tGVYgCJExozqOdORpDbGvHj0yT3MsVsGmclC6p1COZMoz7DYlMIQTjp+zjLW/wtaz2tmEmXU0esoiEM3L95YvJdQ90YONl3pxh48HDJwSjk8JqceTmvAeHTXgeOGJx1SBpJUeNEOpu5cAk5+yoJHnjvU14i4kjXilnULaryo2bZTMNOckZ0jWVzn/AGJqFu+L3FvO8lvNJHHMzSInM5qrliHQq66VYSBgVA6cgZz21OK8ce4DGWCB5CMa1V4mcejkMUb+Mhx6VVCOHGpQi2re50X0vU54xypJqtq7ev8AJ0pLMQNbwQviQLKzSFQxZNjIzAYGXldGPx7CvGLxAYLl0mn1xllTVJoQRsF1uw0R7r1xrlm2bO9Qnh6yvIY0uLRo7yB4VWPmsyTRRKzEQkbqxUuyk51dAH2RWnawmW6jilUxquuWcSZACa2llc6gMB3dVwfL1xVyWWElFcHLSi02zqgNFVyw8VLPdLCigRFWIkfIMjDcBF8lwGILe8FbHumrJWzYqFRRRSARrE1nWJpMYqVZUUgGKdFFSEFOlTpgFavFL0W8MkzAkRoWwAxJx2ACgnc7bA1tCqP9IHHnt5FRWkXVE4A0ZR2JXYl+g4UHYBiAWOO1KUlFWyUISnJRirbIq440t5dNBcymJOYOTInLbQTGqNCzOmCrOCQxAIOB2O2j4o8MxwTKjWkcgOWS4kZi2F0asrAsQXBcDBY5G/wFNT2a4c6lA3c/vLf4/niujWthc3NhYCMaydcnNeYL0MXKR9SsxGkqwwDtHjbY1mx5ZzjJejOl1/Q4sGia5apr4pc/I0OE2HLAWKaKJR7vLihXB+bozfzj86nm4fIy7313gjfLoBjzyNHam/hyWKJpJrmCCONC0hSNpMADJOqQ47DySqXLxKJziK2u7lfv3cpt4v2kjQGTHw2rNLF1D3cq+pljKHCV/QnOC+EbXiCXMbgZRgI7uACFmDA7MI8I+MdyDkEH0Jl/4DtODxJJEGaUsI/rEg5rY31LnICDCnZcZK43NU6+4hetFyYrgW4dgkcdsvKXW5ChnkOqQ4J1FgRnB2q4cIv0ljk4dMIoAgjigIkeUvNp5mdUiJqdSFbzJJb0NbcU4yWm7ZVl1r5eXY97WFltklPMke3bMiGSR+YEypcIWI1lcSr5509qjPEjRNPiNuYZVVtCDUdRAGcDuHi05HfoQgHJrzj8JBnJu7nklVyUhmk16FAG5XSAAMDGliRjevHi97FYBIuHMkUbxyNJKg1ys8fKyjPLk5CyDYgkdtsVU8fh+3OXHkQinl9hKr8yY4nwa5mtbaRlxdQto3dQXj1EIxYnAfpjfB7dQ7moeX6Po4oZrm8BbQjSGGCWRdYGWYNISMk77ALv54rTjsOcyzyTyTsrqy8pJroq6sD6FEIIwRp2Oxqev+LObK+SZJwz29xLGZVVQIkjjjPY7dTasaR7x9KliywyTumn8ScouCUbTNDhfiu3sFZUjhigKycqGJcsZQcxiVQTJzGXpOzA6VIbqxWVl4oujoQtzOY0SyF4h7uoK/LiTclkO+r7QOF3wK7fEFM52DI2fk6t/ZUx4Y3vrZcE9bMQAThRFJ1HHYatIydskDuRVcM85OK+JdLBGKb+BCeLIYmMT2UTRRRkxuJGRkDFT7NFRydY5S6gWGkaRgYwITTJ95P5Lf8A2q/+IPA127Fo5LZYFLGOF5ZgI8klnLsjZZs/ADOB5k0biEDxZU3FjntrS6EgU+pUIGIHoBmlmxZJSul9jrf+Z1WDHh0yk75rf9ti8fRpxdrWwkkuNPLa5k+rIm7Pg6ZAqny5oY5J7sfVc794bi6bVOuF7xwA9K/rSfeb4Hbzx3Cxtpd27SQNZE3UUNssQRAeYhTKiQxvhsHUeoDGWOTsMyPE4rhkDTgW8TuEVF65XYglQTjEYOO+CR6VPP4vuw2jW7OI2nNymnd8EVLbPLLy48vOSG6TjRgg8wt5BTjc/dTGTmui8Gt5o4gs83OkySz6VUb/AGVCgbDtk7morgV3FDGqJbsvMUyIE6jIoIGp3bADYZT1EDDDB7gS3C+KR3C6o23wNS7alyAcEfjVuGMYqk7K5Nt2zdpU6KuIipGnRSAxp0U6BhRRSJoEZVr397HBG0srhEXux8t8Dt8TjFe2PnTxkEEZzsR6imBV5vFpfa3iGD/rJzoHzCDqPyJU1GcTuJJmjt55IpxM6hoFi0YTO8qsGLoUHUGz5fiPXg/huMlke4XIGoxwtkhCWABlIz65KhTnz3rfsuK8PjgmNtJBGqx6jK6nQScqCzNguQw0sucg9JwdqzKGaUrlKl5eZbqhFbLcq/DvCECTTcwTXsUR0hFECg9Cye09sC5wwGAqg75B8pDiPDwlstwrhUZcuUJVYFZQI5ItOMJGuIzjHs8k9jnR4Rxr6ozNPGRKo5UsUYBLAEshUbZ0EsvxWQMa8145NccyO1geK3nkVWmutCRxO7aJFj0sdZckez26mbfq2q9ufsxVblmTJOTUptv5mD8TKWF/YSjT/oty0X7YjeR4/wC+D5gt6VHJjAx2wMfKrVxDwzE1vd2dvIHvWtz7SUHs+VYKewJGQSMka11bECud8HtZWTRPNJrjwkkGBEUYfZbT1n56sEHPnUs0H4cdT4JYZrW67m5xK/CdKHVOpV441BZtasGXUq7hSQAScDBNT/gXxBZxQ8+5aV7hHndtSq3JZmZpVijQlunUQXI1HtkLhRp2lokS9Kqo3OFGB+7uc5z515M4RncRLKrriS3YLplwOn3hgMOwPmDg+RWvHkWPhbksuNz3JbxTYyTSNcpBK8M7wPGVjc5BjjXLRgahjq95RgGtbxXaKODc9WRpIXkB5bLJjmgxCMlCRnUYiQPu1NwSKOESFbgyieVUbDSYgEjxxNAokJkUIpJIbByW2UEKMhwWO4ku7ZQFW4sijYAwHViqtjtldY3+Aq+Sj4ig17yf0Kot6L8j08M8bgS3it4NVzJHGvM5C6lEpGpw0pxEpLMTgtnepbhl0frTLcoI2ljCwLq1qyrqeRNWAOZuCU81QEE4bTW/CniOZbVYmhknkjwmQyLj0MhcjAxg6hqJ3G7Kcu+4o12ohdoss2eTbapnLJ14SdgFVwFJDaQQRkEYzWbHkjHJfn67/nkKUJVRMeIPCfDJFKvptyCpJgflHdvNF6TqO26kny3qsx8VnhZre1gjslIDtIStzNIm6iYvkqR0su5YrjtjFb/GuESLMXMTMC7MrkrjTpyXfJAXsMlsbj5Vs+MLRlWzjSCWWZUKFY4y4ChVy/MOkKQ4ABLDZ2ODjB6GRS0tx5M+HI3OmtviQq2EVwQ1zLLOx6hqcyD5oB0Y+AQEVNwy2ttGGxFCvYHCLqx6ae5+A3rUXhVwiA3EkNkjHGTpmlLYJ7gLEp2JJAP5714eHOAo+udI7e6dZnj13EsjlgrnSxIVlyVKsOkkasZ2rmT6aUt8kqRuWWK2/T8r0NS042sl7HfJDJyIsxcxU6p3fUixLnGSCc4z0hWLadhVg8UcWhukj03CwoumeOZhlZTjTpjAOokcxSDpOc7A1ucKL3Fw8s6qj2x5cduralj1KCZ86VyXB0qcDCgge81V/i/DtEklqMblrqz377nnQDPoWOPRZl+5Vspxxx8Nbrv+en3IatclLjy/O5s8AlvpotcYhmVUeFJNTxONx78TxjqGlfMZG+BUp4CsnRrmRlC5cRgakfBQyalyp8iwHl7tVjwrxCQSNbxymIXQ1o+B0zqoGk5GwZF0nzBUY3qS4K8lrI7KDlCBcQnOWXclh6uNyp+2DjzyLP8AXHTNr+PIjUvaijodFYQyq6q6kMrAMrDcFSMgg+mKyrYZwNJTmsSc1ktADooopAFIU6CKYAagPHTFbJ2VirLJAVYHBU8+LcH/AD3qfAqE8bcOlubOSKEapNUTquQurRLHIUBOwJCEDO2TSlel0ONWrOXT3U0KDkFIyw5UrBc8xZDFGzlc4EmETLg76dx2xt2dtzZYEc6+tIwWA2VnUMFAAAyO+AM4Gc1o+IGa2jzcRSw7rjmIQurIOOYMoT8mPapjhNnOf9LWJhFB7XU4K83TlgsYxqI2GXxjG41dq4UI9TklCM06T327bWdiX+PCMnCra2+ZfuK+GLWeUzyqfd6xqKo+OzOBjOBt3wR3BwMUXjNz/CMsSw4ECqRbx4wmn3TdMo2KgEBF7bj7wK2biF19eheymYW8kwHLkRtccm4bQCwGdQGlozjUrNgnfFA47cXFsJAy6JEX28R92WEMDzEbGSnkxG4V3HvaTXb1aoOWOrOHlTjJRnx3/PiWzhPDjcSIyFltYVePmlzzLosVLjWN+WWQFnzl2XbpyW9Y/Da3KOFYJdWjmASkauZCAskSTDOWHKdBq94EMR3IMrdcfhS0injGoTCMW8S4zIzjKRqPLbv6BSfKsIvDkWjXOzGYjVLOkkkJ1ADJDRspVQBgD0G+d6xYsmhVLj8s0S3dog38ISRW7T3l1oWNdbJaoCRgb9c2rUO/ZF2r1seAQyRrmI6pOZpZp5xp0MV3EZTVnGoY0+Y2xknBnEqyxmS7e3uw0MGZDMxjIwbg80lgDuVIz0kFu4xFcMiQwyNFd8QSWGcxyW0rwBo2IbDHXExAdN8oQDk75Ga0aVJXjr0G51G5N3+xsfWLUWdxybcROs1oZWBLczVIOWdTMWOAfPzzipXwdck3pUg5MMzDIIyOZB2z+1VaXiH1VkkhV+uRZJUkaN2e2gimcLjTpVgTHgr2JXcAVK3v0iH3V/SMVKukfuRY609oca9QXvkdfZgtNxUZRlN7pE4xeRVhi2v3/sz4v4NunuZhFHHynYsHkkwpBOvSY1BJ0szYyNvLvWHC+DmO6ixLrli1vpKNChKERsqs0bkgB+4O+atfgji815A0soUe00JpGMgIuWJ9SxbtjHb4moXkr2M0m7TGN+bGzOBqU6o8O7Hto1ITk4aEHBNVy6eFeJjVu79fL84Flz5Mb8PI6rZ8dvN/b5k7fWz3KyTlAZ4m0rDnUAinJhGQAeYp1aiBu0Z+wKj/AA1xMW9wuSTFchFEjE5LEEwsS2+W1FDnfUVFaS8T4hOzXENrHbI8QWS4ln1RaQ2VkACBi4BdQVyDrGT0ivbhvIQjlqbhsq3NnPLTUpyHSLdiQQCNXbA04qUXLHJzyOrM8o660eZOePuKSQLFpVNLthXOo6ZhllB04wrAMuc+eMHNaXhy6BueYuQl5ErY26Z4sqyH9YocY/3DV7TSSX5ks5GidWQsXjjYciVSGjJLO4JzvjY9Oa55PI8i/Vtbq6yangijWWRZhlGABVyoyD2AB3OTqNV5qy1OHHHBfCNJxfPJ0bxNIbSSO/UHQpEd0ACcwNsJcDzjfBz9wvUN4z8QQmeKKMLJNBIWGNyJCmkJkfZw/Vjc4VVBOSkPw76NZZYzJc3Nxax41FXlVm0jvrRfYqMD9b4gV7cAuoOGtJ9StU0kgc2Z5DLLgYMjt2XJyQoXsckAkgRnDHjinllXYeOE5yqCs94/C00oSW5kFuvOSTmMAr80OHUpGNl3B3Y5AySDuasF1eJeXKqmqCRTJGJwVYkISTGyYKsMpIcE5XpIILMBDt4hHE4WkMLRy2zDUiu7rJBJlOch0qWUMM5x0jV5Nk63ChpuIrdcxZZWRirKoXIJRcjBO46R9mTPuqSNkMUNFLgyZs+SORJLcvHhCccgR4wIlUDcElWUMC2AADucgDHpUwxzVZ8MvFATA1yjyMVRRpZNTLrBVdWdWMHcdgBnG1WgCnjvSr5LJcgop06VSEFFFFIAFOkKdMAFU/6Qb0MIrMMQZSZJQpIPIQjpyO2pyg+KhxVwFcw8Y8HK8Tabmyr9YgQoQ2QDGdDx4YFcdSMB6u/xprkqzNqDaNOLhaL7jTJkg6VuLhVON/cD6e4z2qe8JcUlFxGs0sjrMmqJWk2jGMjXqUFpGByFDk4z09JaoA2T/wDiZvyg/wDyrZ8GSrBEsDW2bhhMVugC5EkasvMcykgHCL7pzgrhdIyCd2tzN0km7t36kx4p4aIFzEytEzECHIJR/NIwe6+fL7qfdBGAJviHC4Tbxw30wdi2mOU4DiRhgCM7knuN85XOrUM5r/hWQzyRSysrO9vcB8hBzMyQbkADOACO32q25I0S0upNOWjacEnUxEaOzKgySQoQL0jb4Vhx9RBXKMeTp5IO9MuxTOGQzcHuYo7iI3NvGJFtLhGYpEHc6xoCMeYexy2w1YOCas3GOLi+jUJ02Y1PcvqjbmIvaBOUzZDEdQyDjp+0a8uGG4knurWN1JaK4Mcc+poQecmCVHkAx7evnVdvWe2fTPbNHNqwEDhtbb6FWUYEgPcK+HXYkNguJKEeoiskdv77EMurC6qySNxO8yyxEpcEHljUFWKMeUh93l9tffJIAzhMS/0jWaOn1qCWMX0EasVBOJ4tjyWAOTnOU3znsRkka934akgs0lkRmuZJkeXRlhEvLkxGpUe6pIy3mT3wBiL8IshnWQtqihkZpZCxZY1VWI1MSQANKqF+GANqvc1jahFbbEcOJuLnN79yteHrqTiN20aLHGWtJoYEBcgkoshZncs5JHqTgYA7EnduvDd4kyRG0mLOGClQGU+73kUlF/jEVV+A8QNveRTQ4QqQqahsofWhJ+S7GuxeF7l3UXBllaQyMJk9/TolMT6/IdKkhFAbfbOKqyKEq1G/p+rydMmsdU/2Nrw7xBOGwC1uc8xMuTGC6nWzMFB7kgEA7fLNUy34mIA0QijBt5HuIDLGj8u2nCzIuTkDDmRdsdhg1buNIs905XqXlxMGGMEFXI/eBVE8Y3kttccPubZmWd+HqhAAJdWJKoVYEHOWxkd1Wpa29WNbVRmctUvElvbbZc+DcZurqeCBZ2URHnXUmlBlW6YbYZXHtN2z30gYO4r24twSOxhaeQGVTPGvJj9kAkk6xhQQdRKiQbFgracEDORC8M8Ju9syGdZpjIJZir4LSnq16uoNjVpXUu+kYZfLyFxcNw2YyTPLCLy0SFnHUdN3FqOrJJXIA3J3B38qISjJrHJXXdhOK0SyRdfD+Db4d42FpjnNEI2iYRwwoqqkoCskRQZlEjEuhyNJ0oRpJK1rWfFbqNHlSZzLJEweSSNATggxssS9PMVcqWYdRIypCqo8uJj2ZP3SrfyWV/7K2HlCtGSQAZoVOf1pUTH760KDVWzkvq5SpRVWTHjmK4VU5k8fIAGQdSdSxl2lkIUg7qSBsBscbZFHuXYssbI6q2TrZSFdRpBVW7blwDnHmO/boFzxhppFk5mIS59kQCrW6hjJI4wSdSqSPQFBjJOdS5jXiMkhjlEUipLAImUHVEDIA0ZOCCSEYgjpxuGwpHOzdPj6iTmnvwvLbyO7i6jJhSj25ZAcB5pvLcW49oGy5xstvlebrPow2A830H7JIz+kidl4gwVipa1hBwcEjXMQfwPYjcHsanuJIeFWPLiJkvbptAKLl3kI6iijJCxpnTnYbFjkkmJtrC4h5MV0VlifSHiuE5xGdytvJqJL52C6gdiQpp48Xg4lib3e5fDPB5nmkk1xT7/Z/f8AYjPo2XXfQk5YrG7ZJLEZQrkk5+8Rk+tdjNUPhnE0sXkt4LdFijIAj6lcAZUMzsCzZ0lgWzkEdWO1w4VxBbiMSKCNyCpxkEHGDj8/kRWzHj0RMPVdZHqMuyqklRuUjTpGplIUUUUgAU6Qp0wAVHcd4Ml2gR2dCrh0kjKhlYZBxqVhgqSpBB2PrgiRFQ3jGK4a0kFsxEmM4X3mT7SofJiO3n5DBOQXQ1FSel9/Qr38BIXMcN6sjq5QpIqltYXWV1RYAwP1T6d6y4ZwQxTMbuLEQVXWUS5jWbPK3TUMkhlwzJgaT2qM8KwQSWiMEzJIZUWAH/WKTG8r53OM5LMMKGUAZI1WTj/Ew9tNE6lZFWMsDhgQZEGQVJ2JzswB+FV48viOmiE+nhik3Epz+H7N0kkWe5bkBCNKJHKxOy8tlKtnPmcZyCMggnc4HwkTychr68cku7DEGkEFcO0iKNTEFd1zpYEZHnGXtiheElc4YqAxYgLocgBScAagCBjbFWPw/drD9ZmP+oti+PUEscAf8oCnHBFLhV+ehVHrHlmkj1l4SlhMHjmdpmhkGuYrojjLRlpGOMlsqoGTjck1DcUuVt4pWnzILlWCWjAFrlsYEjhgSkakgmQ4PbtsD6H6QkbBmijaXTmJeVIwjkyASZArHGN8qM9h3zRwe4gEDSIkrMboc65mOppcCWVEDE6tKBYyFIAGobZyaoWiPtReyTaX6nRyYsq9+L5ptlY4P4au7NYhPfywCSNnSG3mmf2aBWdmdXESkAkjAYHGMipDxD4JeSNv/wCnIHXraC7eRtWd9a6XI8j1aDuD2xUlxOxnRYrxJ7ZVGuFI53EYOm4kYIpbZtWAO4OPWtt/FKlLgTRSRO0iI6spKxoAgaIyplCTiUjB+2ucb4lPJOO9bENF6dLts4zxG0kgdo5kKSLzNaZB8mxgjYjByD6V1fwg8t/HohkVW2NyjE4DDKidUzvzFAJXGNasTjIJq/i3hbycPgvnbU8k8kQGBsh5hAzjJAkSQjP+09KqFtxOW3maeCVo5FRdLqd9yhxvsQfQ5Bp6VKr7kpxcJOPdOjvvHuEyW6GUTRhOQkcskhZSCuRzQADqOGOE82IFUbgfDn4nPccQ0M0dsqx28OAWOgI0ajO2pQNe+Rql7HFU7j3ii7vMG4nZ1QMyphVUdMZB0oACdzucnc1cOEeGzb8pvrF9FNJDHKRbywxoQ2dIZXG5GMHJqT0W3wnz+iKkmiXvuPTXZitYExdM+nnujJJbjuWKDGGC5Jw2npOV3C1I21rmOG172bSi3WAgfok1aZta4fmFo+ZqDbZHbFZ8HDQSm4murlyIJQguIrXfC8z9LDk7BGOk4zjPlUTwziiRBJSw02kTSkAj7EEox/LcD54qj3dKxu1e/wDBbLS79mtjzveEfWbOSWGaS3UTSwRo3+kiSONynMLFRIrEo3d2GwGcmpKe2soLMTy3itLKwiWeVCRG7bMkcCe62ksMklgDu2KjeDXb2fDLWVmRYnhVhO7auWzAvIDH3dmYn2YzqJ7giongkMl7Kly6GOGBM2ySEDRGdzduRsZZCpIbsNJYbKmrRLK425bRRnhgjapblqmge2hklYI41tDqCmVBFg6yw2AGoIhVimOURn1qUrSRx5wXf7HLDazIe2kA5J1HYg5+FXDgd8to7s7y4Ka0tUU6pEOoc8RncgaGGld8YJByleq8TtLflXMEEPMuA4dud7OArlGK/ZxzAVJULq0nzIBqeNNJ8Jb0XRnpbXLZpXHEobniMkkmZEij+rxKjAMG16pZk6gc6kC5Q6sKMDc1ZuFaJ5Hj5zyRIkTaGIyGLSdL5AfblodLb7nOc1V7q54fxATSyRNbmNIi06YDPM+rMSoAeYQUIyVyc5G2DWzczStGVEZt4PKMv1sPIzPnIG36NT8yQSKhNqE9c2muxZkxppKKafe/l97+R53fA5XeSYKLjrKa45RIyqrNhSXKkFdRBVex9Tkm2+FOEfVYMEtrkcyuGYtpYhV0DJOyqqjY4JBPnUN4CmnxoWNTa+8spOnc5OmJcdSk4OekDJwWzhbka1xlcUYfCUZuXcKRp0jTJhRRRSAKdKnTAKStmsC1ZqKAKX4i4dJYvLe23uS73KBUJU/+IQkfiyk6c9W3VmH4CA4a4vXjitJUdUjlJ5kurB5qHIfVsOsbnyAAU10TiVoZo2jEskRbHtI9OoDIJA1AjcbdvPbFcugi5LNzNOtGKySyE++ux1M57Y6lBPY5GKy56hLxKNGOacHCl8+/58T14taRSmM2Rvisb7jREVYaSMh7oqwPV3Jb9k96lFjSW3msRG1pNIok5srrKJFRw5DSKcgYDDGAFDHA8jnZXFzKcW8DSL/tGXlRAfeUsMt8QB8q3f4BWMSy3kizyNCycnBEYVsjT66TuNRxsWz6iOPLnnL2klEh4eLHvHk50vAbpp2iS3eRkA648NG2fNZSQnkO5B+FW6EiBIrKWJJVj0SSBZGQi4IJdC4yGA1gD3dsA9t4i88M2MF4izWSxxswRZLdriN0kY9D7PupG2w238139vGXh/8AgxBJb3sjM74W3uGVy5zlmV8rIQoySCcd9/IzhjhpbxP1NnVdXmzKMctVzt37fYmvFNnBd8NltYFeOaENcQRSZD8xGMnSWJDA5K5BONXesIIdVvFeW4LxOgdJY9pIwd2ilC++oOQdj26lOCxo48czwNGZYkkCHKYdffwQN9AOBn3QckbZxVe4B4suuHoUtbjTE+4BCyIG7Zw4yh238j3371JLxI1PleRk91+yXL6SuPNLw6CI8sMZObGYzg8pA8eoqBhckkAjZtLHA7VzPlFsqO55Y/JCT/VFbV/eSzl5pmLSMjBycZyM42Gw317DasIzhs/r4/nRp/RqqTbBI8WI0jJwChBPplIVzXcJuKWsi2crEJHNAuuQashlUpoYjIAVgAfIb52riBTKAZxsB/UP9Az+FSHDuLXNuDyLmaFSwLBHZdRbqJwDjIQDfvSauNDOxcGvLXnBy0LQNC5kkkOpUBjXUupjpC+8pG/mPWoTxXeTcflFtYRgwRH2lxINKkkqwzkZ09KsExkkAkAAZoHDJpb+4hjubl9Lvu80jME1ZzjWcD2asB8W+Ndo4ffNbQmGCFkEZOiMQS9WCvd8YYtliX9RST0KmJq6fcoV19HdoCY5+IStIh0iONFADZAKrzW3O4JIx6+lTUsM1tyZDcW90Ai8uOaC4iZkQlU1cgtGSCDpMiZ+VS/GbfRKrM8YaUmTSS+tQwOcoqkkAkr8fzxjxmwt7gREXBGiFYnBin0lV1HUAF7kscg99vTeybUY7VZVjc5S9pUvMrfjbiLy3UMjhY5DaRviKVnABlnAKyBVOSBvsMZIqsLGOc7nJYhSWYljkls7tk74FdE4rwCzkigkku5OaEdEkUH2kSOXIKS5JWPWTsQcZxthahrfwLIZiZLyFISFUdJWYvljyxE5IDkMMHUwOQQDmsuXFOc2490u53ei67psWKKyLeLe9fPh/U3/AAlwpZLKSczJC0N3rWR1DIAIVXDrlc/pGxggg4x6UuE8Xglm5k7i4gRsatgiNueYY16SOk9LFyMZyCCtLhlnaylImDJbAsQhJ1Gc6VE8+ru4ICjIwjKFwNs2i6snnXk8vLQsFMiiMRspCsVdSykZBBwucMFI9Kl7MZKKjckcnPnlnnLInSbbRa1YEAgggjYjtj4U687WHQipnOlQM4C9hjsuw+QrI71rM5lSpYoBoAdFFFIArAtmsiKSimA1FZCiigB1WOMcDgt457pEzPhnE0hMrqxI90yatIGwAG2AB2FWesJYwwKsAykYKkAgj0IPcUcgmcia/nkcI8zYXZCGYFeYSGOssW1E7as5wcdic27xLDdwXPNt4RMJlCKunZW2BEu+6EDUGOMEEZGo51eJSWkVwwtY41m2V5gNQiIz0xRnoEgycsAAM753A2uCIEcXeHWPHLBOpnuHcqFLMxyVBwFLHcttgYzk7+G7fn8KNFr3klX6la4Xa8TnnYRokLQsYTeTISseCcx2cDklsZxzHJyNhpG1b174Xgt5orh1mvZWWTVcyCS4yw91NEY0BckjtsARmp3iMLXTye9HIqqI4ZGwGQAkudBIBLORrXLIUU+qmF8J8Se2kaMZNsFLy5wPq5wWz05UsSApVSQxOpfMGzxYuXhx9SunWpkwvF4baOV5YFWMMqwKITG0rEt0BSo+6PLYd81VOO2JmHNu7K05bdJWNSkoUnZeYpBzk99RGSMqMnEtaSm6ma9mUhQMQI24jX1AHdm7kj1G52CZcSj+uTRWiHY9crKfdTHr8myPRmi8jVP+RJ5lihuu7FKH+tze3kcY8VcMFnO8CsZFGjlyHYmOREdGI9dHQfjHnzNa2rfPo2fyeVv7oq5/TRbheKKqgAG1t2wP1ZnQfuBFUZZNivmyoF+ZLg/uY/nWmS7EosUqZUL8Yx+JQVtyRlsKoyW7Adyz9Kj54ZvyFa8bAsT5CUEfIK5H7hVs+jPhTT3aELraGN7jScDU6jTEuTsOsqc/CovlIl8Se4f4c4QsIE0k88oGS8PMRFOkD2bMAjAADqyQdztnFbv1a94ZbfWbO6ke0TJeKZQzQgZBUodhpPcRkDYgacZMXaLIYwpURkLpI3JUgaSpGBgg5GPIir94ImE8ctvLFGwaMCV1B9oSDG3N1E5LKNsEjAIOnABjiyanpewZIaUmtytcO41xG7xdiwkCugAmh5TpKoJ0tyJXRxjJ7P5+fesb7ikWdNxLHbsSf+0Wtxb5PwLKyn8GNbXC7YxxiAuQ9rG0MTZ914p5l14G3UhgY/BxVi8ZcZf6lbvEQrzyR4DDUPceV43Q9xhChHx8iBSlHC5SclvHl/SyMZTdRXfg0eJ+Gb8fV3jNvIYI9HLYsoPWWODj7ShVPbGD3zWnx3jpSGXmwTQSO5ZhJG2kBUxGqyqDGepYzs2N2qNi8USwa40S4czxqgkaQM0ZXIbqZ9+ljhhg7DIyMmU8M8TunmSBZCVdlMrSkzMVRcOQThVDgKuAuATnuc1VLJgyNJPeX9F8YZFvOO0fp8SZ4X4Y5sUM0rsJWhzIAqAF2XbUMadlOkjHVpGfPNlsLJIU0JnGSeoljk+pO59PkBWzRW6lyY3y357irFaypEUAKgCnRQAUUUUgCikKdADopU6YBTpUUARnEOBQzyJI650ggjsHGxAf1A3289RB2JBjvG9hJJGskaI4j1a0KnU0ZG4RhuO2cDfsQcjDWWik4ppp9xptHNbe8vOIusdu0caRFW+tspd12HbSwTWVOCu4I3IAIp8cSKLRw6DPKiw0zNl2klO6hz9s7aj6nAGCAK6PFGqjCgAZJwAAMk5J29TvVduvBFowbShVy7vzNTMSXJZlfUTqU5I0nsDsQd6gsWmDjHkG038CqrfjSXY+zRdWAT1ZxjB8y2RhvPVqGCCBbvBnBmt4mkl/TTnXJ+qNyE/DPbyzgbKKr3hzgEjXbrN1RWsmovpZRPMQCh0t2CBiSASNbMdw2B0Kq+mweGm3yx5J6mcK+mgZ4tF/5OL/AOeb/pXNoPeQjyiU/iFJH78Vf/pmmzxf9m2gX85if71Um3HVnzCJ+OMN+eFPz/ptlyyUeDJIQp052JwT8eWwJ/MmusfQXDl7qTH2YgPgCZNvyRa5PHsEz91z8/Zg/wBprsH0FHpvPUNCPyVx/jUY++icvcZc+L2NkJg8savNJhdAbdsBiGMZYL2UjURnpAzsBUdcBE5k1rGsAhUrKREokYHSzAZBI0LhxgEM2B2G/n40Ekc6SFiYmUaBgdEyHmKdhlslVOCewk9a0IOPXdzJrtLCTLIUZ5HhEORujmRWYkodQ0hcnV8BUcniXUV9SmMo8N/Q85rie7blEIZwxK6RoUo2Fk3BJwDynzuSCSO1efibgt3EluCvNhjadmMQLFWcRlSy41YyZ91GBqGwHaz8A8Jrbskkkhd4xhAo0InRowB3ICkqPLGMgnerJU54VOLUuWqYYZyg0/J2jhwuEeRdLBsI5yCCO6DuPPv++rp9Gset55gMqEREkwcEkszhW7HGmPOOx2qyT+FbJ5zcvawtMwAZ2UHOOxKnpLfrYzsN9hUwBjYeVZOn6COKand1wbM3WvJBxqrHSp0q3mIKKKVABRRRSAVOlRQMQrKsBWQpIB0UUUxDopU6YBTpUUAOiiimA6VFAoEfN/0pS6+MXO+dMlrGPgOWjEfmDVctU1DfbUq4/wDRk3+W9bfiS95t7czHcPdXDL8VjBCH5YqNcnlr64T+oRiq5bsujwbHN1uv7DkfEEPgfPSB/nv1j6CZeu9XzPKI/AyA/wBYVyJFxKNjj3AfI4XRtXQ/oevuXxHQTjnRyIB6t0Sg/PCN+ZqPEkSe8WduvLOOZdEsaSLkHS6hhkdjg17KABgbAdgPIUUVcZwooooGFFKikAUUUUAKiiikAUjQaRpDCilRSAVZCsBRmhAegNOvPTWSmpAZUUUUCHRSp0wCiikTQA60eM3/ACLaac/6uN3/ACUkVtE1Qvpq4tyOHGEHquG07eSKNbH5ZCL/AB6HwCPn4OdOT35J/NpMZ/Jq3ohsnwMX9V/8K10ty5ZB3xEv/tlsfmuPxrYjbAU+gjP4BmX+2q5FyFatuvyVvxV9z+Wr86l+A8Q+q3ME+cCKSN2/YVuW4/klqho1IwPNean80kfvJrac7nPbUQfk3+TUJ82icT6tBz2p1Ufov4z9a4fGGOZIPYyb5OU2Un5ppPzzVrO9Xp2ZmqdGVFY6aYNADoopUAFFFFIApUVizUDE5/OjNY06iwHmilSpDAUA0qdAGWaYrEU6diM806wp5p2BlRSp0xBmsC2ayIpKtMBqK+efpk4+Lu9eJDlLfECkechbVKR8iqp/Frp/0n+O04bCY42Bu5BhEBBMYI/TOPIDyB7n4A4+d4ffjBJJ1a2JOSSSG3/AA/iaCUUbUbfpmH32x+GcfuNZXC+8P9237pS39Fa3DzlWHmSfzZHx+8VtStlvxlX+b/iarapliHEct+0Ub8wVP72r1VcjP3gv56VIP57fjXjZjOg/DH5SK39Br0jbSB8AmfkVx/dqEicWXD6L/Eos7scxsQzgRSHyVx+jkPw3Kk/rEntXfhXylKAGIPZu/wD0+RrsP0Y+O1kVbK6cCVAFikY7Sr5KSftgYxn3hjzqWOXYjkhe6OmU6QFOrSgKKKKQBSzRmlSsYmasBWTDNKlYBSopUhhmnSopAFFOimDGKYpUUCMhTFFFNAOnRRUgCgU6KBHyf4z/AO8Lv/jt/ZWmf0zfN/6DRRTZNHpwnv8A8yL+/Xsvvj/iv/dooqEuWTXAWXZf4/8AQlZy92+Sf20UVCXL/O448juew/z9lK8L73P4n+NFFQRcj6l4D/2aH/hJ/VFb9FFaDGFKiigBUjRRUQEaVKikAUqKKQ0FFFFA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067" y="300618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6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it-IT" dirty="0" smtClean="0"/>
              <a:t>Compito di apprendimento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27584" y="177281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Provoca</a:t>
            </a:r>
            <a:endParaRPr lang="it-IT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2484743" cy="148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51" y="1340768"/>
            <a:ext cx="2321650" cy="154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815114" y="353236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Implica</a:t>
            </a:r>
            <a:endParaRPr lang="it-IT" sz="28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059" y="3030621"/>
            <a:ext cx="2639367" cy="204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815114" y="5661248"/>
            <a:ext cx="692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Favorisce: FORME DI COEVOLUZIONE 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4884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800" dirty="0" smtClean="0">
                <a:effectLst/>
              </a:rPr>
              <a:t/>
            </a:r>
            <a:br>
              <a:rPr lang="it-IT" sz="2800" dirty="0" smtClean="0">
                <a:effectLst/>
              </a:rPr>
            </a:br>
            <a:r>
              <a:rPr lang="it-IT" sz="2800" dirty="0">
                <a:effectLst/>
              </a:rPr>
              <a:t/>
            </a:r>
            <a:br>
              <a:rPr lang="it-IT" sz="2800" dirty="0">
                <a:effectLst/>
              </a:rPr>
            </a:br>
            <a:r>
              <a:rPr lang="it-IT" sz="2800" dirty="0" smtClean="0">
                <a:effectLst/>
              </a:rPr>
              <a:t/>
            </a:r>
            <a:br>
              <a:rPr lang="it-IT" sz="2800" dirty="0" smtClean="0">
                <a:effectLst/>
              </a:rPr>
            </a:br>
            <a:r>
              <a:rPr lang="it-IT" sz="2800" dirty="0">
                <a:effectLst/>
              </a:rPr>
              <a:t/>
            </a:r>
            <a:br>
              <a:rPr lang="it-IT" sz="2800" dirty="0">
                <a:effectLst/>
              </a:rPr>
            </a:br>
            <a:r>
              <a:rPr lang="it-IT" sz="2800" dirty="0" smtClean="0">
                <a:effectLst/>
              </a:rPr>
              <a:t/>
            </a:r>
            <a:br>
              <a:rPr lang="it-IT" sz="2800" dirty="0" smtClean="0">
                <a:effectLst/>
              </a:rPr>
            </a:br>
            <a:r>
              <a:rPr lang="it-IT" sz="2800" dirty="0">
                <a:effectLst/>
              </a:rPr>
              <a:t/>
            </a:r>
            <a:br>
              <a:rPr lang="it-IT" sz="2800" dirty="0">
                <a:effectLst/>
              </a:rPr>
            </a:br>
            <a:r>
              <a:rPr lang="it-IT" sz="2800" dirty="0" smtClean="0">
                <a:effectLst/>
              </a:rPr>
              <a:t/>
            </a:r>
            <a:br>
              <a:rPr lang="it-IT" sz="2800" dirty="0" smtClean="0">
                <a:effectLst/>
              </a:rPr>
            </a:br>
            <a:r>
              <a:rPr lang="it-IT" sz="2800" dirty="0">
                <a:effectLst/>
              </a:rPr>
              <a:t/>
            </a:r>
            <a:br>
              <a:rPr lang="it-IT" sz="2800" dirty="0">
                <a:effectLst/>
              </a:rPr>
            </a:br>
            <a:r>
              <a:rPr lang="it-IT" sz="2800" dirty="0" smtClean="0">
                <a:effectLst/>
              </a:rPr>
              <a:t>Rete </a:t>
            </a:r>
            <a:r>
              <a:rPr lang="it-IT" sz="2800" dirty="0">
                <a:effectLst/>
              </a:rPr>
              <a:t>Concettuale</a:t>
            </a:r>
            <a:br>
              <a:rPr lang="it-IT" sz="2800" dirty="0">
                <a:effectLst/>
              </a:rPr>
            </a:br>
            <a:r>
              <a:rPr lang="it-IT" sz="2800" b="1" dirty="0">
                <a:effectLst/>
              </a:rPr>
              <a:t>INCONTRO</a:t>
            </a:r>
            <a:r>
              <a:rPr lang="it-IT" sz="2800" dirty="0">
                <a:effectLst/>
              </a:rPr>
              <a:t/>
            </a:r>
            <a:br>
              <a:rPr lang="it-IT" sz="2800" dirty="0">
                <a:effectLst/>
              </a:rPr>
            </a:br>
            <a:r>
              <a:rPr lang="it-IT" sz="2800" b="1" dirty="0">
                <a:effectLst/>
              </a:rPr>
              <a:t>=</a:t>
            </a:r>
            <a:r>
              <a:rPr lang="it-IT" sz="2800" dirty="0">
                <a:effectLst/>
              </a:rPr>
              <a:t/>
            </a:r>
            <a:br>
              <a:rPr lang="it-IT" sz="2800" dirty="0">
                <a:effectLst/>
              </a:rPr>
            </a:br>
            <a:r>
              <a:rPr lang="it-IT" sz="2800" b="1" dirty="0">
                <a:effectLst/>
              </a:rPr>
              <a:t> RELAZIONE</a:t>
            </a:r>
            <a:r>
              <a:rPr lang="it-IT" sz="2800" dirty="0">
                <a:effectLst/>
              </a:rPr>
              <a:t/>
            </a:r>
            <a:br>
              <a:rPr lang="it-IT" sz="2800" dirty="0">
                <a:effectLst/>
              </a:rPr>
            </a:br>
            <a:r>
              <a:rPr lang="it-IT" sz="2800" i="1" dirty="0" smtClean="0">
                <a:effectLst/>
              </a:rPr>
              <a:t>variabile </a:t>
            </a:r>
            <a:r>
              <a:rPr lang="it-IT" sz="2800" i="1" dirty="0">
                <a:effectLst/>
              </a:rPr>
              <a:t>nel tempo e nello spazio </a:t>
            </a:r>
            <a:r>
              <a:rPr lang="it-IT" sz="2800" dirty="0">
                <a:effectLst/>
              </a:rPr>
              <a:t/>
            </a:r>
            <a:br>
              <a:rPr lang="it-IT" sz="2800" dirty="0">
                <a:effectLst/>
              </a:rPr>
            </a:br>
            <a:r>
              <a:rPr lang="it-IT" sz="2800" dirty="0">
                <a:effectLst/>
              </a:rPr>
              <a:t>basata </a:t>
            </a:r>
            <a:br>
              <a:rPr lang="it-IT" sz="2800" dirty="0">
                <a:effectLst/>
              </a:rPr>
            </a:br>
            <a:r>
              <a:rPr lang="it-IT" sz="2800" dirty="0">
                <a:effectLst/>
              </a:rPr>
              <a:t>                                                              </a:t>
            </a:r>
            <a:r>
              <a:rPr lang="it-IT" sz="2800" b="1" dirty="0">
                <a:effectLst/>
              </a:rPr>
              <a:t>CONOSCENZA e DECENTRAMENTO</a:t>
            </a:r>
            <a:r>
              <a:rPr lang="it-IT" sz="2800" dirty="0">
                <a:effectLst/>
              </a:rPr>
              <a:t/>
            </a:r>
            <a:br>
              <a:rPr lang="it-IT" sz="2800" dirty="0">
                <a:effectLst/>
              </a:rPr>
            </a:br>
            <a:r>
              <a:rPr lang="it-IT" sz="2800" dirty="0">
                <a:effectLst/>
              </a:rPr>
              <a:t>genera </a:t>
            </a:r>
            <a:br>
              <a:rPr lang="it-IT" sz="2800" dirty="0">
                <a:effectLst/>
              </a:rPr>
            </a:br>
            <a:r>
              <a:rPr lang="it-IT" sz="2800" b="1" dirty="0">
                <a:effectLst/>
              </a:rPr>
              <a:t>CAMBIAMENTO E COEVOLUZIONE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2316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794809"/>
              </p:ext>
            </p:extLst>
          </p:nvPr>
        </p:nvGraphicFramePr>
        <p:xfrm>
          <a:off x="1259632" y="764704"/>
          <a:ext cx="7560840" cy="4389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8001"/>
                <a:gridCol w="1202582"/>
                <a:gridCol w="785441"/>
                <a:gridCol w="2477596"/>
                <a:gridCol w="699468"/>
                <a:gridCol w="1282609"/>
                <a:gridCol w="935143"/>
              </a:tblGrid>
              <a:tr h="7063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8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obiettivo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discipline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Descrizione attività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organizzazione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risorse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metodi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34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Comprendere  le dinamiche dell’incontro tra culture diverse 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Italiano, geografia 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Divisione della classe in due gruppi culturalmente diversi </a:t>
                      </a:r>
                      <a:endParaRPr lang="it-IT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Attività ludica : svolgimento del gioco “ </a:t>
                      </a:r>
                      <a:r>
                        <a:rPr lang="it-IT" sz="1800" dirty="0" err="1">
                          <a:solidFill>
                            <a:schemeClr val="tx1"/>
                          </a:solidFill>
                          <a:effectLst/>
                        </a:rPr>
                        <a:t>Bafa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800" dirty="0" err="1">
                          <a:solidFill>
                            <a:schemeClr val="tx1"/>
                          </a:solidFill>
                          <a:effectLst/>
                        </a:rPr>
                        <a:t>Bafa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”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Discussione orientata a comprendere la percezione che si ha della “cultura altra</a:t>
                      </a:r>
                      <a:r>
                        <a:rPr lang="it-IT" sz="1800" dirty="0" smtClean="0">
                          <a:solidFill>
                            <a:schemeClr val="tx1"/>
                          </a:solidFill>
                          <a:effectLst/>
                        </a:rPr>
                        <a:t>” e 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le possibili interazioni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Lavoro con due  gruppi classe.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Gioco “ </a:t>
                      </a:r>
                      <a:r>
                        <a:rPr lang="it-IT" sz="1800" dirty="0" err="1">
                          <a:solidFill>
                            <a:schemeClr val="tx1"/>
                          </a:solidFill>
                          <a:effectLst/>
                        </a:rPr>
                        <a:t>Bafa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800" dirty="0" err="1">
                          <a:solidFill>
                            <a:schemeClr val="tx1"/>
                          </a:solidFill>
                          <a:effectLst/>
                        </a:rPr>
                        <a:t>bafa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”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Schede informative su due tipologie di comunità con usi e costumi diversi.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</a:rPr>
                        <a:t>Ludico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 e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</a:rPr>
                        <a:t>dialogico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84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it-IT" sz="2800" dirty="0" smtClean="0"/>
              <a:t>Gli alunni sono stati divisi in due gruppi e ciascuno ha letto e analizzato un documento riguardante una civiltà.</a:t>
            </a:r>
            <a:endParaRPr lang="it-IT" sz="2800" dirty="0"/>
          </a:p>
        </p:txBody>
      </p:sp>
      <p:pic>
        <p:nvPicPr>
          <p:cNvPr id="1026" name="Picture 2" descr="C:\Users\Susy\Desktop\2^UDL creolizzazione\20160517_1601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69366" y="2561033"/>
            <a:ext cx="4752528" cy="28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2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86000" y="1374592"/>
            <a:ext cx="4572000" cy="41088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3060065" algn="ctr"/>
                <a:tab pos="6120130" algn="r"/>
                <a:tab pos="449580" algn="l"/>
                <a:tab pos="3060065" algn="ctr"/>
                <a:tab pos="6120130" algn="r"/>
              </a:tabLst>
            </a:pPr>
            <a:r>
              <a:rPr lang="it-IT" b="1" i="1" dirty="0">
                <a:latin typeface="Verdana"/>
                <a:ea typeface="Times New Roman"/>
              </a:rPr>
              <a:t>Mappa Concettuale  </a:t>
            </a:r>
            <a:endParaRPr lang="it-IT" sz="2800" dirty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3060065" algn="ctr"/>
                <a:tab pos="6120130" algn="r"/>
                <a:tab pos="449580" algn="l"/>
                <a:tab pos="3060065" algn="ctr"/>
                <a:tab pos="6120130" algn="r"/>
              </a:tabLst>
            </a:pPr>
            <a:r>
              <a:rPr lang="it-IT" dirty="0">
                <a:latin typeface="Verdana"/>
                <a:ea typeface="Times New Roman"/>
              </a:rPr>
              <a:t> </a:t>
            </a:r>
            <a:endParaRPr lang="it-IT" sz="2800" dirty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3060065" algn="ctr"/>
                <a:tab pos="6120130" algn="r"/>
                <a:tab pos="449580" algn="l"/>
                <a:tab pos="3060065" algn="ctr"/>
                <a:tab pos="6120130" algn="r"/>
              </a:tabLst>
            </a:pPr>
            <a:r>
              <a:rPr lang="it-IT" b="1" dirty="0">
                <a:latin typeface="Verdana"/>
                <a:ea typeface="Times New Roman"/>
              </a:rPr>
              <a:t>INCONTRO</a:t>
            </a:r>
            <a:endParaRPr lang="it-IT" sz="2800" dirty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3060065" algn="ctr"/>
                <a:tab pos="6120130" algn="r"/>
                <a:tab pos="449580" algn="l"/>
                <a:tab pos="3060065" algn="ctr"/>
                <a:tab pos="6120130" algn="r"/>
              </a:tabLst>
            </a:pPr>
            <a:r>
              <a:rPr lang="it-IT" b="1" dirty="0">
                <a:latin typeface="Verdana"/>
                <a:ea typeface="Times New Roman"/>
              </a:rPr>
              <a:t>=</a:t>
            </a:r>
            <a:endParaRPr lang="it-IT" sz="2800" dirty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3060065" algn="ctr"/>
                <a:tab pos="6120130" algn="r"/>
                <a:tab pos="449580" algn="l"/>
                <a:tab pos="3060065" algn="ctr"/>
                <a:tab pos="6120130" algn="r"/>
              </a:tabLst>
            </a:pPr>
            <a:r>
              <a:rPr lang="it-IT" b="1" dirty="0">
                <a:latin typeface="Verdana"/>
                <a:ea typeface="Times New Roman"/>
              </a:rPr>
              <a:t> RELAZIONE</a:t>
            </a:r>
            <a:endParaRPr lang="it-IT" sz="2800" dirty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3060065" algn="ctr"/>
                <a:tab pos="6120130" algn="r"/>
                <a:tab pos="449580" algn="l"/>
                <a:tab pos="3060065" algn="ctr"/>
                <a:tab pos="6120130" algn="r"/>
              </a:tabLst>
            </a:pPr>
            <a:r>
              <a:rPr lang="it-IT" i="1" dirty="0">
                <a:latin typeface="Verdana"/>
                <a:ea typeface="Times New Roman"/>
              </a:rPr>
              <a:t>variabile nel tempo e nello spazio </a:t>
            </a:r>
            <a:endParaRPr lang="it-IT" sz="2800" dirty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3060065" algn="ctr"/>
                <a:tab pos="6120130" algn="r"/>
                <a:tab pos="449580" algn="l"/>
                <a:tab pos="3060065" algn="ctr"/>
                <a:tab pos="6120130" algn="r"/>
              </a:tabLst>
            </a:pPr>
            <a:r>
              <a:rPr lang="it-IT" dirty="0">
                <a:latin typeface="Verdana"/>
                <a:ea typeface="Times New Roman"/>
              </a:rPr>
              <a:t>con</a:t>
            </a:r>
            <a:endParaRPr lang="it-IT" sz="2800" dirty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3060065" algn="ctr"/>
                <a:tab pos="6120130" algn="r"/>
                <a:tab pos="449580" algn="l"/>
                <a:tab pos="3060065" algn="ctr"/>
                <a:tab pos="6120130" algn="r"/>
              </a:tabLst>
            </a:pPr>
            <a:r>
              <a:rPr lang="it-IT" dirty="0">
                <a:latin typeface="Verdana"/>
                <a:ea typeface="Times New Roman"/>
              </a:rPr>
              <a:t> </a:t>
            </a:r>
            <a:r>
              <a:rPr lang="it-IT" b="1" dirty="0">
                <a:latin typeface="Verdana"/>
                <a:ea typeface="Times New Roman"/>
              </a:rPr>
              <a:t>CAMBIAMENTO RECIPROCO</a:t>
            </a:r>
            <a:endParaRPr lang="it-IT" sz="2800" dirty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3060065" algn="ctr"/>
                <a:tab pos="6120130" algn="r"/>
                <a:tab pos="449580" algn="l"/>
                <a:tab pos="3060065" algn="ctr"/>
                <a:tab pos="6120130" algn="r"/>
              </a:tabLst>
            </a:pPr>
            <a:r>
              <a:rPr lang="it-IT" i="1" dirty="0">
                <a:latin typeface="Verdana"/>
                <a:ea typeface="Times New Roman"/>
              </a:rPr>
              <a:t>basato su </a:t>
            </a:r>
            <a:endParaRPr lang="it-IT" sz="2800" dirty="0">
              <a:latin typeface="Times New Roman"/>
              <a:ea typeface="Times New Roman"/>
            </a:endParaRPr>
          </a:p>
          <a:p>
            <a:r>
              <a:rPr lang="it-IT" b="1" dirty="0">
                <a:latin typeface="Verdana"/>
                <a:ea typeface="Times New Roman"/>
                <a:cs typeface="Times New Roman"/>
              </a:rPr>
              <a:t> EMPATIA   DIALOGO RISPETTO</a:t>
            </a:r>
            <a:endParaRPr lang="it-IT" dirty="0"/>
          </a:p>
        </p:txBody>
      </p:sp>
      <p:pic>
        <p:nvPicPr>
          <p:cNvPr id="1027" name="Picture 3" descr="C:\Users\Susy\AppData\Local\Microsoft\Windows\INetCache\IE\YZA8E5XU\33787-incontro_pnl_for_busines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437839"/>
            <a:ext cx="2304256" cy="20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1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usy\Desktop\2^UDL creolizzazione\20160517_160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4433"/>
            <a:ext cx="4799955" cy="287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usy\Desktop\2^UDL creolizzazione\20160517_1602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3581">
            <a:off x="78893" y="3699734"/>
            <a:ext cx="3681959" cy="220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usy\Desktop\2^UDL creolizzazione\20160517_1602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4571">
            <a:off x="5196950" y="3638804"/>
            <a:ext cx="3639009" cy="218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7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usy\Desktop\2^UDL creolizzazione\20160517_160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2387">
            <a:off x="436932" y="2072379"/>
            <a:ext cx="5454800" cy="32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usy\Desktop\2^UDL creolizzazione\20160517_160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5176">
            <a:off x="4092223" y="1986337"/>
            <a:ext cx="5400601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 smtClean="0"/>
              <a:t>Sempre in questa fase per rafforzare il concetto dell’ALTRO è stata introdotta una poesia seguita da riflessioni e analisi</a:t>
            </a:r>
            <a:endParaRPr lang="it-IT" sz="2800" dirty="0"/>
          </a:p>
        </p:txBody>
      </p:sp>
      <p:pic>
        <p:nvPicPr>
          <p:cNvPr id="4098" name="Picture 2" descr="C:\Users\Susy\Desktop\2^UDL creolizzazione\20160517_1603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17895"/>
            <a:ext cx="2189083" cy="36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usy\Desktop\2^UDL creolizzazione\20160517_160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59831" y="2276872"/>
            <a:ext cx="3600402" cy="216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usy\Desktop\2^UDL creolizzazione\20160517_1603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16747" y="2254575"/>
            <a:ext cx="3557192" cy="213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4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usy\Desktop\2^UDL creolizzazione\20160517_16034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57247">
            <a:off x="-251851" y="1725088"/>
            <a:ext cx="4680518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usy\Desktop\2^UDL creolizzazione\20160517_1603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7596">
            <a:off x="2904669" y="1241010"/>
            <a:ext cx="4487352" cy="27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1319">
            <a:off x="4932040" y="4509120"/>
            <a:ext cx="3981946" cy="218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72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170737"/>
              </p:ext>
            </p:extLst>
          </p:nvPr>
        </p:nvGraphicFramePr>
        <p:xfrm>
          <a:off x="179512" y="1412776"/>
          <a:ext cx="8892480" cy="4785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7270"/>
                <a:gridCol w="1045100"/>
                <a:gridCol w="921185"/>
                <a:gridCol w="2409253"/>
                <a:gridCol w="1275487"/>
                <a:gridCol w="1062906"/>
                <a:gridCol w="1381279"/>
              </a:tblGrid>
              <a:tr h="2965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Fase</a:t>
                      </a:r>
                    </a:p>
                  </a:txBody>
                  <a:tcPr marL="13346" marR="13346" marT="0" marB="0" vert="vert270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Obiettivo</a:t>
                      </a:r>
                    </a:p>
                  </a:txBody>
                  <a:tcPr marL="13346" marR="1334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Discipline coinvolte</a:t>
                      </a:r>
                    </a:p>
                  </a:txBody>
                  <a:tcPr marL="13346" marR="1334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Descrizione delle attività</a:t>
                      </a:r>
                    </a:p>
                  </a:txBody>
                  <a:tcPr marL="13346" marR="1334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">
                          <a:effectLst/>
                        </a:rPr>
                        <a:t>Repertorio ORM</a:t>
                      </a:r>
                      <a:endParaRPr lang="it-IT" sz="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346" marR="1334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79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Organizzazione</a:t>
                      </a:r>
                    </a:p>
                  </a:txBody>
                  <a:tcPr marL="13346" marR="1334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Risorse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(Materiali, mezzi)</a:t>
                      </a:r>
                    </a:p>
                  </a:txBody>
                  <a:tcPr marL="13346" marR="1334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Metodi</a:t>
                      </a:r>
                    </a:p>
                  </a:txBody>
                  <a:tcPr marL="13346" marR="1334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80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endParaRPr lang="it-IT" sz="10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346" marR="1334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Conoscere 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una fiaba</a:t>
                      </a:r>
                    </a:p>
                  </a:txBody>
                  <a:tcPr marL="13346" marR="1334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Italiano </a:t>
                      </a:r>
                    </a:p>
                  </a:txBody>
                  <a:tcPr marL="13346" marR="1334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Ascolto e comprensione della parte introduttiva di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una fiaba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suddivisione in sequenze e disegni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analisi e ipotesi sulla situazione iniziale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Testo fantastico: la fiaba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Morfologia: Modo indicativo-tempi composti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Ortografia: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sintassi: soggetto-predicato-complementi</a:t>
                      </a:r>
                    </a:p>
                  </a:txBody>
                  <a:tcPr marL="13346" marR="1334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Lavoro 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individuale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Lavoro in piccolo gruppo.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3346" marR="1334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Testi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346" marR="1334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Lettura 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guidata e/o 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narrazione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Attività iconica </a:t>
                      </a: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prestruttura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Discussione 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orientata.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3346" marR="1334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1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591897"/>
              </p:ext>
            </p:extLst>
          </p:nvPr>
        </p:nvGraphicFramePr>
        <p:xfrm>
          <a:off x="179512" y="332656"/>
          <a:ext cx="7272808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3704"/>
                <a:gridCol w="3689104"/>
              </a:tblGrid>
              <a:tr h="452315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Cosa fa l’insegnante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Cosa fa l’alunno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80133">
                <a:tc>
                  <a:txBody>
                    <a:bodyPr/>
                    <a:lstStyle/>
                    <a:p>
                      <a:r>
                        <a:rPr lang="it-IT" dirty="0" smtClean="0"/>
                        <a:t>Legge la prima parte di un libro e </a:t>
                      </a:r>
                      <a:r>
                        <a:rPr lang="it-IT" dirty="0" smtClean="0"/>
                        <a:t>fa</a:t>
                      </a:r>
                      <a:r>
                        <a:rPr lang="it-IT" baseline="0" dirty="0" smtClean="0"/>
                        <a:t> vedere un </a:t>
                      </a:r>
                      <a:r>
                        <a:rPr lang="it-IT" baseline="0" dirty="0" smtClean="0"/>
                        <a:t>filmato di presentazione.</a:t>
                      </a:r>
                    </a:p>
                    <a:p>
                      <a:endParaRPr lang="it-IT" baseline="0" dirty="0" smtClean="0"/>
                    </a:p>
                    <a:p>
                      <a:r>
                        <a:rPr lang="it-IT" baseline="0" dirty="0" smtClean="0"/>
                        <a:t>Pone domande di comprensione</a:t>
                      </a:r>
                    </a:p>
                    <a:p>
                      <a:endParaRPr lang="it-IT" baseline="0" dirty="0" smtClean="0"/>
                    </a:p>
                    <a:p>
                      <a:r>
                        <a:rPr lang="it-IT" baseline="0" dirty="0" smtClean="0"/>
                        <a:t>Chiede di immaginare l’antefatto </a:t>
                      </a:r>
                      <a:endParaRPr lang="it-I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Ascolta e osserva</a:t>
                      </a:r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Risponde e inserisce</a:t>
                      </a:r>
                      <a:r>
                        <a:rPr lang="it-IT" baseline="0" dirty="0" smtClean="0"/>
                        <a:t> i dati in una tabella</a:t>
                      </a:r>
                    </a:p>
                    <a:p>
                      <a:endParaRPr lang="it-IT" baseline="0" dirty="0" smtClean="0"/>
                    </a:p>
                    <a:p>
                      <a:r>
                        <a:rPr lang="it-IT" baseline="0" dirty="0" smtClean="0"/>
                        <a:t>Propone situazioni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i-ladri-di-favole-cov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493">
            <a:off x="5538703" y="2993666"/>
            <a:ext cx="3114455" cy="350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81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usy\Desktop\2^UDL creolizzazione\20160517_160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552" y="3843359"/>
            <a:ext cx="36004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usy\Desktop\2^UDL creolizzazione\20160517_160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59492" y="836709"/>
            <a:ext cx="360040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usy\Desktop\2^UDL creolizzazione\20160517_160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49375" y="3843362"/>
            <a:ext cx="3600397" cy="216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Susy\Desktop\2^UDL creolizzazione\20160517_1602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91881" y="4419424"/>
            <a:ext cx="2880318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4136">
            <a:off x="1169176" y="771390"/>
            <a:ext cx="2571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016224" cy="268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4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Susy\Desktop\2^UDL creolizzazione\20160517_1603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3688" y="1412776"/>
            <a:ext cx="648071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8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53642"/>
            <a:ext cx="8015252" cy="10528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8015252" cy="375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4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978261"/>
              </p:ext>
            </p:extLst>
          </p:nvPr>
        </p:nvGraphicFramePr>
        <p:xfrm>
          <a:off x="1475656" y="1988840"/>
          <a:ext cx="7056784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3744416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Cosa fa l’insegnante</a:t>
                      </a:r>
                      <a:endParaRPr lang="it-I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Cosa fa l’alunno</a:t>
                      </a:r>
                      <a:endParaRPr lang="it-I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Legge una,</a:t>
                      </a:r>
                      <a:r>
                        <a:rPr lang="it-IT" baseline="0" dirty="0" smtClean="0"/>
                        <a:t> per volta, 4 </a:t>
                      </a:r>
                      <a:r>
                        <a:rPr lang="it-IT" dirty="0" smtClean="0"/>
                        <a:t>fiabe provenienti</a:t>
                      </a:r>
                      <a:r>
                        <a:rPr lang="it-IT" baseline="0" dirty="0" smtClean="0"/>
                        <a:t> da un altri Paesi</a:t>
                      </a:r>
                    </a:p>
                    <a:p>
                      <a:r>
                        <a:rPr lang="it-IT" baseline="0" dirty="0" smtClean="0"/>
                        <a:t> Chiede di completare una tabella, per ciascuna, inserendo i dati emersi dall’ascolto</a:t>
                      </a:r>
                    </a:p>
                    <a:p>
                      <a:r>
                        <a:rPr lang="it-IT" baseline="0" dirty="0" smtClean="0"/>
                        <a:t>Chiede di riunirsi in piccoli gruppi e completare una tabella riassuntiva delle 4 fiabe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Ascolta </a:t>
                      </a:r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Completa la tabella e</a:t>
                      </a:r>
                      <a:r>
                        <a:rPr lang="it-IT" baseline="0" dirty="0" smtClean="0"/>
                        <a:t> condivide con la classe ciò che ha scritto</a:t>
                      </a:r>
                    </a:p>
                    <a:p>
                      <a:endParaRPr lang="it-IT" baseline="0" dirty="0" smtClean="0"/>
                    </a:p>
                    <a:p>
                      <a:r>
                        <a:rPr lang="it-IT" baseline="0" dirty="0" smtClean="0"/>
                        <a:t>Si riunisce in gruppo e completa insieme agli altri la tabella. Infine condivide con il resto della classe il proprio lavoro.</a:t>
                      </a:r>
                      <a:endParaRPr lang="it-I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1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OBIETTIVO FORMATIVO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it-IT" dirty="0" smtClean="0"/>
          </a:p>
          <a:p>
            <a:pPr marL="82296" indent="0">
              <a:buNone/>
            </a:pPr>
            <a:r>
              <a:rPr lang="it-IT" dirty="0" smtClean="0"/>
              <a:t>Riconoscimento </a:t>
            </a:r>
            <a:r>
              <a:rPr lang="it-IT" dirty="0"/>
              <a:t>della naturale sociale dell’uomo e del suo bisogno di </a:t>
            </a:r>
            <a:r>
              <a:rPr lang="it-IT" dirty="0" err="1"/>
              <a:t>empatizzare</a:t>
            </a:r>
            <a:r>
              <a:rPr lang="it-IT" dirty="0"/>
              <a:t> e  dialogare con l’altro per una coevoluzione di sé e dell’altro basato sul rispetto e sul riconoscimento della dignità incondizionata di ogni essere vivente.</a:t>
            </a:r>
          </a:p>
        </p:txBody>
      </p:sp>
    </p:spTree>
    <p:extLst>
      <p:ext uri="{BB962C8B-B14F-4D97-AF65-F5344CB8AC3E}">
        <p14:creationId xmlns:p14="http://schemas.microsoft.com/office/powerpoint/2010/main" val="40160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 smtClean="0"/>
              <a:t>Durante questa fase sono state presentate agli alunni cinque diverse fiabe aventi come filo conduttore </a:t>
            </a:r>
            <a:br>
              <a:rPr lang="it-IT" sz="2800" dirty="0" smtClean="0"/>
            </a:br>
            <a:r>
              <a:rPr lang="it-IT" sz="2800" dirty="0" smtClean="0"/>
              <a:t>«Cenerentola» </a:t>
            </a:r>
            <a:endParaRPr lang="it-IT" sz="2800" dirty="0"/>
          </a:p>
        </p:txBody>
      </p:sp>
      <p:pic>
        <p:nvPicPr>
          <p:cNvPr id="11266" name="Picture 2" descr="C:\Users\Susy\Desktop\2^UDL creolizzazione\20160517_160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87823" y="2232247"/>
            <a:ext cx="576064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illusionsgallery.com/Cinderella-Millais-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7910">
            <a:off x="4312357" y="4914635"/>
            <a:ext cx="1277378" cy="175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3.bp.blogspot.com/-tM_z56h7Akk/UE9eaI8YNzI/AAAAAAAADx8/MDRfaWqej0Y/s1600/Karin+Taylor+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0278">
            <a:off x="5865835" y="5007671"/>
            <a:ext cx="1611783" cy="12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75" y="1556792"/>
            <a:ext cx="1520333" cy="187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53" y="5013176"/>
            <a:ext cx="1977008" cy="137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89040"/>
            <a:ext cx="1402413" cy="286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547664" y="1772816"/>
            <a:ext cx="22679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Gli alunni dopo averne ascoltata e analizzata una ad una le hanno confrontate per individuare somiglianze e differenze in modo da scoprire un possibile meticciamento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87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usy\Desktop\2^UDL creolizzazione\20160517_1609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563" y="1640410"/>
            <a:ext cx="528058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Susy\Desktop\2^UDL creolizzazione\20160517_160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79979" y="1612155"/>
            <a:ext cx="5280585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usy\Desktop\2^UDL creolizzazione\20160517_160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5722" y="764704"/>
            <a:ext cx="8325006" cy="499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usy\Desktop\2^UDL creolizzazione\20160517_161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634" y="1464905"/>
            <a:ext cx="6381328" cy="382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usy\Desktop\2^UDL creolizzazione\20160517_161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47931" y="1459537"/>
            <a:ext cx="636070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usy\Desktop\2^UDL creolizzazione\20160517_161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8996" y="1445072"/>
            <a:ext cx="5922120" cy="35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6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usy\Desktop\2^UDL creolizzazione\20160517_161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5316" y="1585595"/>
            <a:ext cx="5904656" cy="354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Susy\Desktop\2^UDL creolizzazione\20160517_161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07093" y="1585595"/>
            <a:ext cx="5904656" cy="354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1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950392"/>
              </p:ext>
            </p:extLst>
          </p:nvPr>
        </p:nvGraphicFramePr>
        <p:xfrm>
          <a:off x="1043608" y="1484784"/>
          <a:ext cx="7956376" cy="822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13342"/>
                <a:gridCol w="935084"/>
                <a:gridCol w="824212"/>
                <a:gridCol w="2155633"/>
                <a:gridCol w="1234657"/>
                <a:gridCol w="1159700"/>
                <a:gridCol w="933748"/>
              </a:tblGrid>
              <a:tr h="25031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Fase</a:t>
                      </a:r>
                    </a:p>
                  </a:txBody>
                  <a:tcPr marL="13346" marR="13346" marT="0" marB="0" vert="vert270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Obiettivo</a:t>
                      </a:r>
                    </a:p>
                  </a:txBody>
                  <a:tcPr marL="13346" marR="1334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Discipline coinvolte</a:t>
                      </a:r>
                    </a:p>
                  </a:txBody>
                  <a:tcPr marL="13346" marR="1334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Descrizione delle attività</a:t>
                      </a:r>
                    </a:p>
                  </a:txBody>
                  <a:tcPr marL="13346" marR="1334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13346" marR="1334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0063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Organizzazione</a:t>
                      </a:r>
                    </a:p>
                  </a:txBody>
                  <a:tcPr marL="13346" marR="1334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Risorse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(Materiali, mezzi)</a:t>
                      </a:r>
                    </a:p>
                  </a:txBody>
                  <a:tcPr marL="13346" marR="1334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Metodi</a:t>
                      </a:r>
                    </a:p>
                  </a:txBody>
                  <a:tcPr marL="13346" marR="1334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886376"/>
              </p:ext>
            </p:extLst>
          </p:nvPr>
        </p:nvGraphicFramePr>
        <p:xfrm>
          <a:off x="1043607" y="2348880"/>
          <a:ext cx="7992888" cy="2011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08225"/>
                <a:gridCol w="901378"/>
                <a:gridCol w="901378"/>
                <a:gridCol w="2124679"/>
                <a:gridCol w="1223300"/>
                <a:gridCol w="1144408"/>
                <a:gridCol w="989520"/>
              </a:tblGrid>
              <a:tr h="19008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67901" marR="679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Attività di meta cognizione </a:t>
                      </a:r>
                    </a:p>
                  </a:txBody>
                  <a:tcPr marL="67901" marR="679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Italiano, geografia, arte ed immagine.</a:t>
                      </a:r>
                    </a:p>
                  </a:txBody>
                  <a:tcPr marL="67901" marR="679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Analisi del percorso e meta cognizione con acquisizione dell’incremento cognitivo. affettivo ed emotivo.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Testo narrativo autobiografico e argomentativo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7901" marR="679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Lavoro con gruppo classe; </a:t>
                      </a: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individuale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901" marR="679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901" marR="679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Metacogni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-zione</a:t>
                      </a:r>
                    </a:p>
                  </a:txBody>
                  <a:tcPr marL="67901" marR="6790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5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39402"/>
              </p:ext>
            </p:extLst>
          </p:nvPr>
        </p:nvGraphicFramePr>
        <p:xfrm>
          <a:off x="1979712" y="404664"/>
          <a:ext cx="6096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Cosa fa l’insegnante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Cosa fa l’alunno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Pone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delle domande stimolo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Risponde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, ascolta, si confronta e organizza le risposte in un grafico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410" name="Picture 2" descr="C:\Users\Susy\Desktop\2^UDL creolizzazione\20160517_161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79717">
            <a:off x="586614" y="3011330"/>
            <a:ext cx="4324763" cy="259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Susy\Desktop\2^UDL creolizzazione\20160517_161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55842" y="2748587"/>
            <a:ext cx="384042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Susy\Desktop\2^UDL creolizzazione\20160517_1611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3647">
            <a:off x="5118937" y="3158751"/>
            <a:ext cx="4167560" cy="250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0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67744" y="47667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VERIFICA : COMPITO  IN SITUAZIONE</a:t>
            </a:r>
            <a:endParaRPr lang="it-IT" b="1" dirty="0"/>
          </a:p>
        </p:txBody>
      </p:sp>
      <p:sp>
        <p:nvSpPr>
          <p:cNvPr id="4" name="Rettangolo 3"/>
          <p:cNvSpPr/>
          <p:nvPr/>
        </p:nvSpPr>
        <p:spPr>
          <a:xfrm>
            <a:off x="1115616" y="2060848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Ricerca di forme di meticciamenti culturali  presenti nella propria realtà locale attraverso le ricette tipiche di diversi Continenti</a:t>
            </a:r>
          </a:p>
        </p:txBody>
      </p:sp>
    </p:spTree>
    <p:extLst>
      <p:ext uri="{BB962C8B-B14F-4D97-AF65-F5344CB8AC3E}">
        <p14:creationId xmlns:p14="http://schemas.microsoft.com/office/powerpoint/2010/main" val="60709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usy\Desktop\2^UDL creolizzazione\20160517_161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4129" y="1879666"/>
            <a:ext cx="5574813" cy="334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Susy\Desktop\2^UDL creolizzazione\20160517_161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3642" y="1890908"/>
            <a:ext cx="5631025" cy="337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0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26154" y="620688"/>
            <a:ext cx="4519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Assi coinvolti</a:t>
            </a:r>
            <a:endParaRPr lang="it-IT" sz="54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>
            <a:off x="2267744" y="1628800"/>
            <a:ext cx="230425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971600" y="2780928"/>
            <a:ext cx="28600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Umanistico </a:t>
            </a:r>
            <a:endParaRPr lang="it-IT" sz="36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4644008" y="1628800"/>
            <a:ext cx="201622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5796136" y="2852936"/>
            <a:ext cx="30027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Educazioni </a:t>
            </a:r>
            <a:endParaRPr lang="it-IT" sz="40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2267744" y="3427259"/>
            <a:ext cx="0" cy="7218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971600" y="4216874"/>
            <a:ext cx="24860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Italiano</a:t>
            </a:r>
          </a:p>
          <a:p>
            <a:pPr algn="ctr"/>
            <a:r>
              <a:rPr lang="it-IT" sz="36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Storia</a:t>
            </a:r>
          </a:p>
          <a:p>
            <a:pPr algn="ctr"/>
            <a:r>
              <a:rPr lang="it-IT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Geografia </a:t>
            </a:r>
            <a:endParaRPr lang="it-IT" sz="36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7297508" y="3560822"/>
            <a:ext cx="0" cy="804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5211365" y="4410624"/>
            <a:ext cx="39587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Arte e immagine</a:t>
            </a:r>
          </a:p>
          <a:p>
            <a:pPr algn="ctr"/>
            <a:r>
              <a:rPr lang="it-IT" sz="36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Musica</a:t>
            </a:r>
          </a:p>
          <a:p>
            <a:pPr algn="ctr"/>
            <a:r>
              <a:rPr lang="it-IT" sz="3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Motoria </a:t>
            </a:r>
            <a:endParaRPr lang="it-IT" sz="36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49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Gli alunni al termine del lavoro hanno espresso il loro gradimento per ogni singola fase come momento valutativo del percorso.</a:t>
            </a:r>
            <a:endParaRPr lang="it-IT" dirty="0"/>
          </a:p>
        </p:txBody>
      </p:sp>
      <p:pic>
        <p:nvPicPr>
          <p:cNvPr id="19458" name="Picture 2" descr="C:\Users\Susy\Desktop\2^UDL creolizzazione\20160517_16111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 r="12276"/>
          <a:stretch>
            <a:fillRect/>
          </a:stretch>
        </p:blipFill>
        <p:spPr bwMode="auto">
          <a:xfrm rot="5400000">
            <a:off x="850031" y="310208"/>
            <a:ext cx="44196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9559">
            <a:off x="5418393" y="2167482"/>
            <a:ext cx="3120347" cy="310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6400800" cy="2286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effectLst/>
              </a:rPr>
              <a:t>Competenze G.L.: </a:t>
            </a:r>
            <a:br>
              <a:rPr lang="it-IT" dirty="0" smtClean="0">
                <a:effectLst/>
              </a:rPr>
            </a:br>
            <a:r>
              <a:rPr lang="it-IT" dirty="0">
                <a:effectLst/>
              </a:rPr>
              <a:t/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>• </a:t>
            </a:r>
            <a:r>
              <a:rPr lang="it-IT" sz="3100" dirty="0">
                <a:effectLst/>
              </a:rPr>
              <a:t>Comunicare</a:t>
            </a:r>
            <a:br>
              <a:rPr lang="it-IT" sz="3100" dirty="0">
                <a:effectLst/>
              </a:rPr>
            </a:br>
            <a:r>
              <a:rPr lang="it-IT" sz="3100" dirty="0">
                <a:effectLst/>
              </a:rPr>
              <a:t>• </a:t>
            </a:r>
            <a:r>
              <a:rPr lang="it-IT" sz="3100" dirty="0" err="1">
                <a:effectLst/>
              </a:rPr>
              <a:t>Empatizzare</a:t>
            </a:r>
            <a:r>
              <a:rPr lang="it-IT" sz="3100" dirty="0">
                <a:effectLst/>
              </a:rPr>
              <a:t/>
            </a:r>
            <a:br>
              <a:rPr lang="it-IT" sz="3100" dirty="0">
                <a:effectLst/>
              </a:rPr>
            </a:br>
            <a:r>
              <a:rPr lang="it-IT" sz="3100" dirty="0">
                <a:effectLst/>
              </a:rPr>
              <a:t>• Dialogare </a:t>
            </a:r>
            <a:br>
              <a:rPr lang="it-IT" sz="3100" dirty="0">
                <a:effectLst/>
              </a:rPr>
            </a:br>
            <a:r>
              <a:rPr lang="it-IT" sz="3100" dirty="0">
                <a:effectLst/>
              </a:rPr>
              <a:t>• Individuare relazioni </a:t>
            </a:r>
            <a:br>
              <a:rPr lang="it-IT" sz="3100" dirty="0">
                <a:effectLst/>
              </a:rPr>
            </a:br>
            <a:r>
              <a:rPr lang="it-IT" sz="3100" dirty="0">
                <a:effectLst/>
              </a:rPr>
              <a:t>• Risolvere problemi per favorire la crescita di sé e dell'altro.</a:t>
            </a:r>
            <a:br>
              <a:rPr lang="it-IT" sz="3100" dirty="0">
                <a:effectLst/>
              </a:rPr>
            </a:br>
            <a:endParaRPr lang="it-IT" sz="3100" dirty="0"/>
          </a:p>
        </p:txBody>
      </p:sp>
    </p:spTree>
    <p:extLst>
      <p:ext uri="{BB962C8B-B14F-4D97-AF65-F5344CB8AC3E}">
        <p14:creationId xmlns:p14="http://schemas.microsoft.com/office/powerpoint/2010/main" val="42185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934250"/>
              </p:ext>
            </p:extLst>
          </p:nvPr>
        </p:nvGraphicFramePr>
        <p:xfrm>
          <a:off x="1547664" y="188640"/>
          <a:ext cx="7200799" cy="63674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51692"/>
                <a:gridCol w="965574"/>
                <a:gridCol w="843118"/>
                <a:gridCol w="2308371"/>
                <a:gridCol w="1195004"/>
                <a:gridCol w="1073955"/>
                <a:gridCol w="163085"/>
              </a:tblGrid>
              <a:tr h="132552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Fase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39" marR="50239" marT="0" marB="0" vert="vert270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Obiettivo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39" marR="5023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Discipline coinvolte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39" marR="5023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Descrizione delle attività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39" marR="5023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700">
                          <a:solidFill>
                            <a:schemeClr val="tx1"/>
                          </a:solidFill>
                          <a:effectLst/>
                        </a:rPr>
                        <a:t>Repertorio ORM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39" marR="50239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9531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Organizzazione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39" marR="5023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Risorse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(Materiali, mezzi)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39" marR="5023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Metodi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39" marR="5023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718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39" marR="5023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Rilevare l’ostacolo epistemologico mediante la conversazione clinica.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39" marR="5023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italiano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39" marR="5023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Disposizione della classe in una situazione di </a:t>
                      </a:r>
                      <a:r>
                        <a:rPr lang="it-IT" sz="1600" dirty="0" err="1">
                          <a:solidFill>
                            <a:schemeClr val="tx1"/>
                          </a:solidFill>
                          <a:effectLst/>
                        </a:rPr>
                        <a:t>circle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 time ed effettuazione della conversazione clinica.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39" marR="5023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Lavoro con il gruppo classe.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39" marR="5023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Registratore audio, computer per trascrizione conversazione clinica.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39" marR="5023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EURISTICO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6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P.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D.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239" marR="5023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0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7624" y="26064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Fase 0 </a:t>
            </a:r>
            <a:endParaRPr lang="it-IT" sz="2400" b="1" dirty="0" smtClean="0"/>
          </a:p>
          <a:p>
            <a:r>
              <a:rPr lang="it-IT" sz="2400" b="1" dirty="0" smtClean="0"/>
              <a:t>Obiettivo</a:t>
            </a:r>
            <a:r>
              <a:rPr lang="it-IT" sz="2400" b="1" dirty="0"/>
              <a:t>: conoscere la percezione che gli alunni hanno dell’incontro </a:t>
            </a:r>
            <a:endParaRPr lang="it-IT" sz="24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621607"/>
              </p:ext>
            </p:extLst>
          </p:nvPr>
        </p:nvGraphicFramePr>
        <p:xfrm>
          <a:off x="1259632" y="1988840"/>
          <a:ext cx="7056784" cy="36103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85406"/>
                <a:gridCol w="347137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Cosa fa l’insegnante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Cosa fa l’alunno</a:t>
                      </a:r>
                      <a:endParaRPr lang="it-IT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Per introdurre l’argomento chiede agli allievi di mettersi in </a:t>
                      </a:r>
                      <a:r>
                        <a:rPr lang="it-IT" sz="1400" dirty="0" err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circle</a:t>
                      </a:r>
                      <a:r>
                        <a:rPr lang="it-IT" sz="14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time, spiega la modalità e la funzione di svolgimento della Conversazione Clinica.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Pone una  serie di  domande stimolo del tipo: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Cosa ti fa venire in mente l’incontro con l’altro?</a:t>
                      </a:r>
                      <a:endParaRPr lang="it-IT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Dove vedi la presenza dell’altro?</a:t>
                      </a:r>
                      <a:endParaRPr lang="it-IT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Cosa succede quando incontri l’altro?</a:t>
                      </a:r>
                      <a:endParaRPr lang="it-IT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Come ti senti dopo l’incontro?</a:t>
                      </a:r>
                      <a:endParaRPr lang="it-IT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Si dispone in </a:t>
                      </a:r>
                      <a:r>
                        <a:rPr lang="it-IT" sz="1400" dirty="0" err="1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circle</a:t>
                      </a:r>
                      <a:r>
                        <a:rPr lang="it-IT" sz="14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time e ascolta.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Risponde uno per volta  alle domande stimolo 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6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Alla I° domanda: « Cosa ti fa venire in mente l’incontro con l’altro?» 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1259632" y="1547646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A</a:t>
            </a:r>
            <a:r>
              <a:rPr lang="it-IT" sz="2800" dirty="0" smtClean="0"/>
              <a:t>lcuni </a:t>
            </a:r>
            <a:r>
              <a:rPr lang="it-IT" sz="2800" dirty="0"/>
              <a:t>allievi  citano emozioni e sentimenti  legati  all’amore ,alla fedeltà, alla corresponsabilità; altri comportamenti quali collaborazione, cooperazione, confronto, condivisione, accoglienza, reciproco aiuto, scambio di abitudini. </a:t>
            </a:r>
            <a:endParaRPr lang="it-IT" sz="2800" dirty="0" smtClean="0"/>
          </a:p>
          <a:p>
            <a:endParaRPr lang="it-IT" sz="2800" dirty="0"/>
          </a:p>
          <a:p>
            <a:r>
              <a:rPr lang="it-IT" sz="2800" dirty="0" smtClean="0"/>
              <a:t>Diversi </a:t>
            </a:r>
            <a:r>
              <a:rPr lang="it-IT" sz="2800" dirty="0"/>
              <a:t>allievi individuano nella conoscenza un elemento fondamentale dell’incontro.</a:t>
            </a:r>
          </a:p>
        </p:txBody>
      </p:sp>
    </p:spTree>
    <p:extLst>
      <p:ext uri="{BB962C8B-B14F-4D97-AF65-F5344CB8AC3E}">
        <p14:creationId xmlns:p14="http://schemas.microsoft.com/office/powerpoint/2010/main" val="41812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Alla II</a:t>
            </a:r>
            <a:r>
              <a:rPr lang="it-IT" sz="3200" dirty="0"/>
              <a:t>° domanda: «Dove vedi la presenza dell’altro</a:t>
            </a:r>
            <a:r>
              <a:rPr lang="it-IT" sz="3200" dirty="0" smtClean="0"/>
              <a:t>?»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1259632" y="1628800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Lo </a:t>
            </a:r>
            <a:r>
              <a:rPr lang="it-IT" sz="2800" dirty="0"/>
              <a:t>spazio dell’incontro è metaforico come il proprio cuore, i propri occhi e i propri pensieri o reale come la scuola, al mare, nelle passeggiate, nei momenti difficili, vicino a se stessi ovvero al proprio fianco.</a:t>
            </a:r>
          </a:p>
        </p:txBody>
      </p:sp>
    </p:spTree>
    <p:extLst>
      <p:ext uri="{BB962C8B-B14F-4D97-AF65-F5344CB8AC3E}">
        <p14:creationId xmlns:p14="http://schemas.microsoft.com/office/powerpoint/2010/main" val="19023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289</TotalTime>
  <Words>1124</Words>
  <Application>Microsoft Office PowerPoint</Application>
  <PresentationFormat>Presentazione su schermo (4:3)</PresentationFormat>
  <Paragraphs>258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Solstizio</vt:lpstr>
      <vt:lpstr>   II° UDA SPERIMENTAZIONE  L’INCONTRO </vt:lpstr>
      <vt:lpstr>Presentazione standard di PowerPoint</vt:lpstr>
      <vt:lpstr>OBIETTIVO FORMATIVO</vt:lpstr>
      <vt:lpstr>Presentazione standard di PowerPoint</vt:lpstr>
      <vt:lpstr>Competenze G.L.:   • Comunicare • Empatizzare • Dialogare  • Individuare relazioni  • Risolvere problemi per favorire la crescita di sé e dell'altro. </vt:lpstr>
      <vt:lpstr>Presentazione standard di PowerPoint</vt:lpstr>
      <vt:lpstr>Presentazione standard di PowerPoint</vt:lpstr>
      <vt:lpstr>Alla I° domanda: « Cosa ti fa venire in mente l’incontro con l’altro?» </vt:lpstr>
      <vt:lpstr>Alla II° domanda: «Dove vedi la presenza dell’altro?»</vt:lpstr>
      <vt:lpstr>Alla III° domanda:“Cosa succede quando incontri l’altro?” </vt:lpstr>
      <vt:lpstr>Alla IV° domanda “Come ti senti dopo l’incontro?” </vt:lpstr>
      <vt:lpstr>Analisi di Conversazione Clinica </vt:lpstr>
      <vt:lpstr>Mappa mentale </vt:lpstr>
      <vt:lpstr>Commento alla Conversazione Clinica </vt:lpstr>
      <vt:lpstr>Matrice cognitiva L’incontro</vt:lpstr>
      <vt:lpstr>Compito di apprendimento</vt:lpstr>
      <vt:lpstr>        Rete Concettuale INCONTRO =  RELAZIONE variabile nel tempo e nello spazio  basata                                                                CONOSCENZA e DECENTRAMENTO genera  CAMBIAMENTO E COEVOLUZIONE </vt:lpstr>
      <vt:lpstr>Presentazione standard di PowerPoint</vt:lpstr>
      <vt:lpstr>Gli alunni sono stati divisi in due gruppi e ciascuno ha letto e analizzato un documento riguardante una civiltà.</vt:lpstr>
      <vt:lpstr>Presentazione standard di PowerPoint</vt:lpstr>
      <vt:lpstr>Presentazione standard di PowerPoint</vt:lpstr>
      <vt:lpstr>Sempre in questa fase per rafforzare il concetto dell’ALTRO è stata introdotta una poesia seguita da riflessioni e analisi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Durante questa fase sono state presentate agli alunni cinque diverse fiabe aventi come filo conduttore  «Cenerentola»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II° UDA SPERIMENTAZIONE  L’INCONTRO </dc:title>
  <dc:creator>susanna cimarelli</dc:creator>
  <cp:lastModifiedBy>Susy</cp:lastModifiedBy>
  <cp:revision>23</cp:revision>
  <dcterms:created xsi:type="dcterms:W3CDTF">2016-07-06T09:20:05Z</dcterms:created>
  <dcterms:modified xsi:type="dcterms:W3CDTF">2016-07-06T15:01:23Z</dcterms:modified>
</cp:coreProperties>
</file>