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3" r:id="rId4"/>
    <p:sldId id="264" r:id="rId5"/>
    <p:sldId id="289" r:id="rId6"/>
    <p:sldId id="272" r:id="rId7"/>
    <p:sldId id="268" r:id="rId8"/>
    <p:sldId id="271" r:id="rId9"/>
    <p:sldId id="269" r:id="rId10"/>
    <p:sldId id="270" r:id="rId11"/>
    <p:sldId id="273" r:id="rId12"/>
    <p:sldId id="274" r:id="rId13"/>
    <p:sldId id="292" r:id="rId14"/>
    <p:sldId id="294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 snapToGrid="0" snapToObjects="1">
      <p:cViewPr>
        <p:scale>
          <a:sx n="94" d="100"/>
          <a:sy n="94" d="100"/>
        </p:scale>
        <p:origin x="-11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2688A-382C-4745-B2EB-68ADFA1EF7DA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C27B-CF50-834C-9195-190BE6C55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6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5C8985-CD78-4D7A-8BB6-9E392017661C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52C7-165E-44BA-9702-5F00584B9DC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27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05D3AD-2925-0E43-81D8-9145E5C28C84}" type="slidenum">
              <a:rPr lang="it-IT"/>
              <a:pPr/>
              <a:t>7</a:t>
            </a:fld>
            <a:endParaRPr lang="it-IT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3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90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48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9832C-B5BE-E54B-AD9B-8CD88B54CE7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61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99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1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8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6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5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21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32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5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CFFCC">
                <a:alpha val="8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579A-6B07-AE4D-B582-557089C62BBB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D5F3-B870-6049-A887-C2395199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8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lessandraberardi\Desktop\USB%20BICCHE:laboratorio%20per%20Competenze:laboratorio%20su%20scheda%20Ni&#768;MIUR%20primaria.docx!OLE_LINK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cesnur.org/2007/twin_towers.jpg&amp;imgrefurl=http://www.cesnur.org/2007/mi_02.htm&amp;h=271&amp;w=260&amp;sz=22&amp;hl=it&amp;start=3&amp;um=1&amp;tbnid=RAimuNbV5u3TiM:&amp;tbnh=113&amp;tbnw=108&amp;prev=/images?q=l'11+settembre&amp;um=1&amp;hl=it&amp;lr=lang_it&amp;sa=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6245"/>
            <a:ext cx="7772400" cy="265183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SAPERI E COMPETENZE PER UN APPRENDIMENTO SIGNIFICATIVO ED EFFICACE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08383"/>
            <a:ext cx="7086600" cy="3490144"/>
          </a:xfrm>
        </p:spPr>
        <p:txBody>
          <a:bodyPr>
            <a:normAutofit fontScale="25000" lnSpcReduction="20000"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sz="4000" dirty="0">
              <a:solidFill>
                <a:schemeClr val="tx1"/>
              </a:solidFill>
            </a:endParaRPr>
          </a:p>
          <a:p>
            <a:endParaRPr lang="it-IT" sz="4000" dirty="0" smtClean="0">
              <a:solidFill>
                <a:schemeClr val="tx1"/>
              </a:solidFill>
            </a:endParaRPr>
          </a:p>
          <a:p>
            <a:r>
              <a:rPr lang="it-IT" sz="5600" dirty="0" smtClean="0">
                <a:solidFill>
                  <a:schemeClr val="tx1"/>
                </a:solidFill>
              </a:rPr>
              <a:t>Monte San Vito</a:t>
            </a:r>
          </a:p>
          <a:p>
            <a:r>
              <a:rPr lang="it-IT" sz="5600" dirty="0" smtClean="0">
                <a:solidFill>
                  <a:schemeClr val="tx1"/>
                </a:solidFill>
              </a:rPr>
              <a:t>11 maggio 2016</a:t>
            </a:r>
          </a:p>
          <a:p>
            <a:endParaRPr lang="it-IT" sz="4000" dirty="0" smtClean="0">
              <a:solidFill>
                <a:schemeClr val="tx1"/>
              </a:solidFill>
            </a:endParaRPr>
          </a:p>
          <a:p>
            <a:pPr algn="r"/>
            <a:r>
              <a:rPr lang="it-IT" sz="5600" dirty="0" smtClean="0">
                <a:solidFill>
                  <a:schemeClr val="tx1"/>
                </a:solidFill>
              </a:rPr>
              <a:t>Alessandra </a:t>
            </a:r>
            <a:r>
              <a:rPr lang="it-IT" sz="5600" dirty="0">
                <a:solidFill>
                  <a:schemeClr val="tx1"/>
                </a:solidFill>
              </a:rPr>
              <a:t>B</a:t>
            </a:r>
            <a:r>
              <a:rPr lang="it-IT" sz="5600" dirty="0" smtClean="0">
                <a:solidFill>
                  <a:schemeClr val="tx1"/>
                </a:solidFill>
              </a:rPr>
              <a:t>erardi</a:t>
            </a:r>
          </a:p>
          <a:p>
            <a:pPr algn="r"/>
            <a:r>
              <a:rPr lang="it-IT" sz="5600" dirty="0" smtClean="0">
                <a:solidFill>
                  <a:schemeClr val="tx1"/>
                </a:solidFill>
              </a:rPr>
              <a:t>Formatrice CVM</a:t>
            </a:r>
            <a:endParaRPr lang="it-IT" sz="5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rcseducation.it/wp-content/uploads/2014/02/competenze-wordle-o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564" y="2474701"/>
            <a:ext cx="7330797" cy="2093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6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531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zh-CN" sz="3400" b="1">
                <a:latin typeface="Verdana" charset="0"/>
                <a:ea typeface="宋体" charset="0"/>
                <a:cs typeface="宋体" charset="0"/>
              </a:rPr>
              <a:t>Cronospazialità</a:t>
            </a:r>
            <a:r>
              <a:rPr lang="it-IT" altLang="zh-CN" sz="3400">
                <a:latin typeface="Verdana" charset="0"/>
                <a:ea typeface="宋体" charset="0"/>
                <a:cs typeface="宋体" charset="0"/>
              </a:rPr>
              <a:t> </a:t>
            </a:r>
            <a:endParaRPr lang="it-IT" sz="3400">
              <a:latin typeface="Verdana" charset="0"/>
            </a:endParaRPr>
          </a:p>
        </p:txBody>
      </p:sp>
      <p:pic>
        <p:nvPicPr>
          <p:cNvPr id="5123" name="Picture 6" descr="tre civilizzazio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3789362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752599"/>
            <a:ext cx="4824413" cy="21777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1600" dirty="0" smtClean="0">
                <a:latin typeface="Verdana" charset="0"/>
              </a:rPr>
              <a:t>Presa in considerazione di fenomeni e processi cogliendone il loro evolversi nel tempo e nello spazio e </a:t>
            </a:r>
            <a:r>
              <a:rPr lang="it-IT" sz="1600" dirty="0" err="1" smtClean="0">
                <a:latin typeface="Verdana" charset="0"/>
              </a:rPr>
              <a:t>neI</a:t>
            </a:r>
            <a:r>
              <a:rPr lang="it-IT" sz="1600" dirty="0" smtClean="0">
                <a:latin typeface="Verdana" charset="0"/>
              </a:rPr>
              <a:t> loro   differenziarsi,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dirty="0" smtClean="0">
                <a:latin typeface="Verdana" charset="0"/>
              </a:rPr>
              <a:t>Esempio: la città cambia nel tempo e nello spazio per cui l’Atene di ieri non è quella di oggi (tempo) e l’Atene di ieri era diverse ad altre città ad essa contemporanee come Roma  E </a:t>
            </a:r>
            <a:r>
              <a:rPr lang="it-IT" sz="1600" dirty="0">
                <a:latin typeface="Verdana" charset="0"/>
              </a:rPr>
              <a:t>C</a:t>
            </a:r>
            <a:r>
              <a:rPr lang="it-IT" sz="1600" dirty="0" smtClean="0">
                <a:latin typeface="Verdana" charset="0"/>
              </a:rPr>
              <a:t>artagine (spazio)</a:t>
            </a:r>
            <a:endParaRPr lang="it-IT" sz="1600" dirty="0">
              <a:latin typeface="Verdana" charset="0"/>
            </a:endParaRPr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4284663" y="46529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6" name="Picture 13" descr="ufo-pir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40264"/>
            <a:ext cx="2957513" cy="19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2ddc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06" y="3726660"/>
            <a:ext cx="1919894" cy="18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179388" y="5084763"/>
            <a:ext cx="45275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altLang="zh-CN" sz="1600" b="1">
                <a:solidFill>
                  <a:schemeClr val="accent2"/>
                </a:solidFill>
                <a:latin typeface="Calibri" charset="0"/>
                <a:ea typeface="宋体" charset="0"/>
                <a:cs typeface="宋体" charset="0"/>
              </a:rPr>
              <a:t>Finalità</a:t>
            </a:r>
            <a:r>
              <a:rPr lang="it-IT" altLang="zh-CN" sz="1600">
                <a:solidFill>
                  <a:schemeClr val="accent2"/>
                </a:solidFill>
                <a:latin typeface="Calibri" charset="0"/>
                <a:ea typeface="宋体" charset="0"/>
                <a:cs typeface="宋体" charset="0"/>
              </a:rPr>
              <a:t>:</a:t>
            </a:r>
            <a:r>
              <a:rPr lang="it-IT" altLang="zh-CN" sz="1600">
                <a:latin typeface="Calibri" charset="0"/>
                <a:ea typeface="宋体" charset="0"/>
                <a:cs typeface="宋体" charset="0"/>
              </a:rPr>
              <a:t> la conoscenza</a:t>
            </a:r>
            <a:r>
              <a:rPr lang="it-IT" altLang="zh-CN" sz="1600">
                <a:ea typeface="宋体" charset="0"/>
                <a:cs typeface="宋体" charset="0"/>
              </a:rPr>
              <a:t> </a:t>
            </a:r>
            <a:r>
              <a:rPr lang="it-IT" altLang="zh-CN" sz="1600">
                <a:latin typeface="Calibri" charset="0"/>
                <a:ea typeface="宋体" charset="0"/>
                <a:cs typeface="宋体" charset="0"/>
              </a:rPr>
              <a:t>della complessità del passato</a:t>
            </a:r>
          </a:p>
          <a:p>
            <a:r>
              <a:rPr lang="it-IT" altLang="zh-CN" sz="1600">
                <a:latin typeface="Calibri" charset="0"/>
                <a:ea typeface="宋体" charset="0"/>
                <a:cs typeface="宋体" charset="0"/>
              </a:rPr>
              <a:t> in funzione  della comprensione del presente</a:t>
            </a:r>
          </a:p>
          <a:p>
            <a:r>
              <a:rPr lang="it-IT" altLang="zh-CN" sz="1600">
                <a:latin typeface="Calibri" charset="0"/>
                <a:ea typeface="宋体" charset="0"/>
                <a:cs typeface="宋体" charset="0"/>
              </a:rPr>
              <a:t> in vista della progettazione di un diverso futuro.</a:t>
            </a:r>
            <a:r>
              <a:rPr lang="it-IT" altLang="zh-CN" sz="1600"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70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zh-CN" sz="2800" b="1">
                <a:latin typeface="Calibri" charset="0"/>
                <a:ea typeface="宋体" charset="0"/>
                <a:cs typeface="宋体" charset="0"/>
              </a:rPr>
              <a:t>SISTEMA, RELAZIONI, INTERDIPENDENZE, INTERCONNESSIONI</a:t>
            </a:r>
            <a:r>
              <a:rPr lang="it-IT" altLang="zh-CN">
                <a:latin typeface="Verdana" charset="0"/>
                <a:ea typeface="宋体" charset="0"/>
                <a:cs typeface="宋体" charset="0"/>
              </a:rPr>
              <a:t> </a:t>
            </a:r>
            <a:endParaRPr lang="it-IT">
              <a:latin typeface="Verdana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it-IT" sz="2600">
              <a:latin typeface="Verdana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52600"/>
            <a:ext cx="4249737" cy="4267200"/>
          </a:xfrm>
        </p:spPr>
        <p:txBody>
          <a:bodyPr/>
          <a:lstStyle/>
          <a:p>
            <a:pPr eaLnBrk="1" hangingPunct="1"/>
            <a:r>
              <a:rPr lang="it-IT" altLang="zh-CN" sz="1800" b="1" dirty="0">
                <a:latin typeface="Calibri" charset="0"/>
                <a:ea typeface="宋体" charset="0"/>
                <a:cs typeface="宋体" charset="0"/>
              </a:rPr>
              <a:t>Visione olistica e consapevolezza delle connessioni che legano la parte al tutto e viceversa in una realtà intersistemica.</a:t>
            </a:r>
            <a:r>
              <a:rPr lang="it-IT" altLang="zh-CN" sz="1800" b="1" dirty="0">
                <a:latin typeface="Verdana" charset="0"/>
                <a:ea typeface="宋体" charset="0"/>
                <a:cs typeface="宋体" charset="0"/>
              </a:rPr>
              <a:t> </a:t>
            </a:r>
          </a:p>
          <a:p>
            <a:pPr eaLnBrk="1" hangingPunct="1"/>
            <a:r>
              <a:rPr lang="it-IT" sz="1800" b="1" dirty="0">
                <a:solidFill>
                  <a:schemeClr val="accent2"/>
                </a:solidFill>
                <a:latin typeface="Calibri" charset="0"/>
              </a:rPr>
              <a:t>Finalità:</a:t>
            </a:r>
            <a:r>
              <a:rPr lang="it-IT" sz="1800" b="1" dirty="0">
                <a:latin typeface="Calibri" charset="0"/>
              </a:rPr>
              <a:t> leggere la vicenda umana e i vari fenomeni ed eventi che la caratterizzano cogliendo la fitte trame e i destini incrociati che li legano in un unico tessuto così da capire il nesso </a:t>
            </a:r>
            <a:r>
              <a:rPr lang="it-IT" sz="1800" b="1" dirty="0" err="1">
                <a:latin typeface="Calibri" charset="0"/>
              </a:rPr>
              <a:t>glocale</a:t>
            </a:r>
            <a:r>
              <a:rPr lang="it-IT" sz="1800" b="1" dirty="0">
                <a:latin typeface="Calibri" charset="0"/>
              </a:rPr>
              <a:t> “tra il batter d'ali di una farfalla in Brasile e un  tornado in Texas”</a:t>
            </a:r>
          </a:p>
        </p:txBody>
      </p:sp>
      <p:pic>
        <p:nvPicPr>
          <p:cNvPr id="8197" name="Picture 9" descr="foto%20sfruttamento%20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41751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interconnessi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2386012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6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531813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zh-CN" sz="2800" b="1" dirty="0">
                <a:latin typeface="Calibri" charset="0"/>
                <a:ea typeface="宋体" charset="0"/>
                <a:cs typeface="宋体" charset="0"/>
              </a:rPr>
              <a:t>RESPONSABILITA’-CORRESPONSABILITÀ, ATTIVISMO - RUOLO DEL SOGGETTO</a:t>
            </a:r>
            <a:r>
              <a:rPr lang="it-IT" altLang="zh-CN" sz="2800" dirty="0">
                <a:latin typeface="Verdana" charset="0"/>
                <a:ea typeface="宋体" charset="0"/>
                <a:cs typeface="宋体" charset="0"/>
              </a:rPr>
              <a:t> </a:t>
            </a:r>
            <a:endParaRPr lang="it-IT" sz="2800" dirty="0">
              <a:latin typeface="Verdana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52600"/>
            <a:ext cx="4464050" cy="4267200"/>
          </a:xfrm>
        </p:spPr>
        <p:txBody>
          <a:bodyPr/>
          <a:lstStyle/>
          <a:p>
            <a:pPr eaLnBrk="1" hangingPunct="1"/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Nella logica del principio africano dell’</a:t>
            </a:r>
            <a:r>
              <a:rPr lang="it-IT" altLang="zh-CN" sz="2000" i="1" dirty="0" err="1">
                <a:latin typeface="Calibri" charset="0"/>
                <a:ea typeface="宋体" charset="0"/>
                <a:cs typeface="宋体" charset="0"/>
              </a:rPr>
              <a:t>ubuntu</a:t>
            </a: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 per cui ciascuno è responsabile nei confronti di tutti gli altri,  si promuove una cittadinanza attiva a dimensione planetaria basata sul senso della solidarietà, della cooperazione, della negoziazione e condivisione</a:t>
            </a:r>
          </a:p>
          <a:p>
            <a:pPr eaLnBrk="1" hangingPunct="1"/>
            <a:r>
              <a:rPr lang="it-IT" altLang="zh-CN" sz="2600" dirty="0">
                <a:latin typeface="Verdana" charset="0"/>
                <a:ea typeface="宋体" charset="0"/>
                <a:cs typeface="宋体" charset="0"/>
              </a:rPr>
              <a:t> </a:t>
            </a:r>
            <a:r>
              <a:rPr lang="it-IT" sz="1800" dirty="0">
                <a:solidFill>
                  <a:schemeClr val="accent2"/>
                </a:solidFill>
                <a:latin typeface="Calibri" charset="0"/>
              </a:rPr>
              <a:t>Finalità:</a:t>
            </a:r>
            <a:r>
              <a:rPr lang="it-IT" sz="1800" dirty="0">
                <a:latin typeface="Calibri" charset="0"/>
              </a:rPr>
              <a:t> promuovere un sapere della responsabilità per cui </a:t>
            </a:r>
            <a:r>
              <a:rPr lang="it-IT" sz="1800" b="1" u="sng" dirty="0">
                <a:solidFill>
                  <a:schemeClr val="accent2"/>
                </a:solidFill>
                <a:latin typeface="Calibri" charset="0"/>
              </a:rPr>
              <a:t>chi sa</a:t>
            </a:r>
            <a:r>
              <a:rPr lang="it-IT" sz="1800" dirty="0">
                <a:latin typeface="Calibri" charset="0"/>
              </a:rPr>
              <a:t> non può non agire per superare le disuguaglianze o le situazione di violazione dei diritti umani.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3" y="1048101"/>
            <a:ext cx="2377577" cy="23380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3748273"/>
            <a:ext cx="3073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5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06231"/>
            <a:ext cx="7772400" cy="967477"/>
          </a:xfrm>
        </p:spPr>
        <p:txBody>
          <a:bodyPr/>
          <a:lstStyle/>
          <a:p>
            <a:r>
              <a:rPr lang="it-IT" dirty="0" smtClean="0"/>
              <a:t>A cosa serve tutto questo?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2055888"/>
            <a:ext cx="8002134" cy="399084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 migliorare/completare consapevolmente  </a:t>
            </a:r>
          </a:p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98254"/>
              </p:ext>
            </p:extLst>
          </p:nvPr>
        </p:nvGraphicFramePr>
        <p:xfrm>
          <a:off x="1600064" y="2741185"/>
          <a:ext cx="6295416" cy="347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o" r:id="rId3" imgW="6477000" imgH="8356600" progId="Word.Document.12">
                  <p:link updateAutomatic="1"/>
                </p:oleObj>
              </mc:Choice>
              <mc:Fallback>
                <p:oleObj name="Documento" r:id="rId3" imgW="6477000" imgH="8356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064" y="2741185"/>
                        <a:ext cx="6295416" cy="347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03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33" y="1148879"/>
            <a:ext cx="6208547" cy="33469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56865" y="5159877"/>
            <a:ext cx="52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a</a:t>
            </a:r>
            <a:r>
              <a:rPr lang="it-IT" dirty="0" smtClean="0"/>
              <a:t>lessandra.berardi45@gmail.com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782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6"/>
          <p:cNvSpPr>
            <a:spLocks noChangeShapeType="1"/>
          </p:cNvSpPr>
          <p:nvPr/>
        </p:nvSpPr>
        <p:spPr bwMode="auto">
          <a:xfrm flipH="1" flipV="1">
            <a:off x="3348038" y="2349500"/>
            <a:ext cx="2232025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67" name="Line 7"/>
          <p:cNvSpPr>
            <a:spLocks noChangeShapeType="1"/>
          </p:cNvSpPr>
          <p:nvPr/>
        </p:nvSpPr>
        <p:spPr bwMode="auto">
          <a:xfrm flipV="1">
            <a:off x="3419475" y="2492375"/>
            <a:ext cx="2016125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2714612" y="3357563"/>
            <a:ext cx="3454400" cy="83099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</a:rPr>
              <a:t>CURRICOLO:</a:t>
            </a:r>
          </a:p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</a:rPr>
              <a:t>UDA</a:t>
            </a:r>
            <a:endParaRPr lang="it-IT" altLang="it-IT" sz="2400" b="1" dirty="0">
              <a:solidFill>
                <a:schemeClr val="bg1"/>
              </a:solidFill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5643570" y="5357826"/>
            <a:ext cx="3313112" cy="1014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chemeClr val="bg1"/>
                </a:solidFill>
              </a:rPr>
              <a:t>PROCESSI FORMATIVI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bg1"/>
                </a:solidFill>
              </a:rPr>
              <a:t>come insegnare/apprendere?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429256" y="1357298"/>
            <a:ext cx="3384550" cy="101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chemeClr val="bg1"/>
                </a:solidFill>
              </a:rPr>
              <a:t>VALUTAZIONE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bg1"/>
                </a:solidFill>
              </a:rPr>
              <a:t>come valutare il processo di </a:t>
            </a:r>
            <a:r>
              <a:rPr lang="it-IT" altLang="it-IT" sz="2000" b="1" dirty="0" err="1">
                <a:solidFill>
                  <a:schemeClr val="bg1"/>
                </a:solidFill>
              </a:rPr>
              <a:t>insegn</a:t>
            </a:r>
            <a:r>
              <a:rPr lang="it-IT" altLang="it-IT" sz="2000" b="1" dirty="0">
                <a:solidFill>
                  <a:schemeClr val="bg1"/>
                </a:solidFill>
              </a:rPr>
              <a:t>./</a:t>
            </a:r>
            <a:r>
              <a:rPr lang="it-IT" altLang="it-IT" sz="2000" b="1" dirty="0" err="1">
                <a:solidFill>
                  <a:schemeClr val="bg1"/>
                </a:solidFill>
              </a:rPr>
              <a:t>apprend</a:t>
            </a:r>
            <a:r>
              <a:rPr lang="it-IT" altLang="it-IT" sz="2000" b="1" dirty="0" smtClean="0">
                <a:solidFill>
                  <a:schemeClr val="bg1"/>
                </a:solidFill>
              </a:rPr>
              <a:t>.?</a:t>
            </a:r>
            <a:endParaRPr lang="it-IT" altLang="it-IT" sz="2000" b="1" dirty="0">
              <a:solidFill>
                <a:schemeClr val="bg1"/>
              </a:solidFill>
            </a:endParaRP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250825" y="1196975"/>
            <a:ext cx="3035300" cy="101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 smtClean="0">
                <a:solidFill>
                  <a:schemeClr val="bg1"/>
                </a:solidFill>
              </a:rPr>
              <a:t>TRAGUARDI/ FINALITÀ</a:t>
            </a:r>
            <a:endParaRPr lang="it-IT" altLang="it-IT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2000" b="1" dirty="0">
                <a:solidFill>
                  <a:schemeClr val="bg1"/>
                </a:solidFill>
              </a:rPr>
              <a:t>perché insegnare/apprendere?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85720" y="5286388"/>
            <a:ext cx="3105150" cy="1014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chemeClr val="bg1"/>
                </a:solidFill>
              </a:rPr>
              <a:t>CONTENUTI</a:t>
            </a:r>
          </a:p>
          <a:p>
            <a:pPr algn="ctr" eaLnBrk="1" hangingPunct="1"/>
            <a:r>
              <a:rPr lang="it-IT" altLang="it-IT" sz="2000" b="1" dirty="0">
                <a:solidFill>
                  <a:schemeClr val="bg1"/>
                </a:solidFill>
              </a:rPr>
              <a:t>che cosa insegnare/apprendere?</a:t>
            </a:r>
          </a:p>
        </p:txBody>
      </p:sp>
      <p:sp>
        <p:nvSpPr>
          <p:cNvPr id="11273" name="Line 27"/>
          <p:cNvSpPr>
            <a:spLocks noChangeShapeType="1"/>
          </p:cNvSpPr>
          <p:nvPr/>
        </p:nvSpPr>
        <p:spPr bwMode="auto">
          <a:xfrm flipH="1">
            <a:off x="7263131" y="2636838"/>
            <a:ext cx="45719" cy="272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4" name="Line 27"/>
          <p:cNvSpPr>
            <a:spLocks noChangeShapeType="1"/>
          </p:cNvSpPr>
          <p:nvPr/>
        </p:nvSpPr>
        <p:spPr bwMode="auto">
          <a:xfrm flipH="1">
            <a:off x="1714479" y="3071810"/>
            <a:ext cx="45719" cy="20923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37" name="Connettore 2 36"/>
          <p:cNvCxnSpPr/>
          <p:nvPr/>
        </p:nvCxnSpPr>
        <p:spPr>
          <a:xfrm>
            <a:off x="3492500" y="1700213"/>
            <a:ext cx="17272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3428992" y="5786454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b="1">
                <a:solidFill>
                  <a:schemeClr val="bg1"/>
                </a:solidFill>
              </a:rPr>
              <a:t>COSTRUIRE UN CURRICOLO – LA MAPPA DI KERR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43240" y="285728"/>
            <a:ext cx="3243260" cy="10156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000" b="1" dirty="0"/>
              <a:t>Competenze </a:t>
            </a:r>
            <a:r>
              <a:rPr lang="it-IT" altLang="it-IT" sz="2000" b="1" dirty="0" smtClean="0"/>
              <a:t>di Cittadinanza- UNESCO  </a:t>
            </a:r>
          </a:p>
          <a:p>
            <a:pPr algn="ctr" eaLnBrk="1" hangingPunct="1"/>
            <a:r>
              <a:rPr lang="it-IT" altLang="it-IT" sz="2000" b="1" dirty="0" smtClean="0"/>
              <a:t>Profilo </a:t>
            </a:r>
            <a:r>
              <a:rPr lang="it-IT" altLang="it-IT" sz="2000" b="1" dirty="0"/>
              <a:t>dello studente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85720" y="2357430"/>
            <a:ext cx="36369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/>
              <a:t>Traguardi per lo sviluppo delle competenze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14282" y="4357694"/>
            <a:ext cx="3457575" cy="40011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/>
              <a:t>Obiettivi di apprendimento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786050" y="4786322"/>
            <a:ext cx="3929090" cy="36933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b="1" dirty="0" smtClean="0"/>
              <a:t>Competenze chiave EU/ assi culturali  </a:t>
            </a:r>
            <a:endParaRPr lang="it-IT" altLang="it-IT" b="1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643438" y="2285992"/>
            <a:ext cx="41767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it-IT" sz="2000" b="1" dirty="0"/>
              <a:t>Valutazione prestazioni:                           prove di verifica e compiti autentici</a:t>
            </a:r>
          </a:p>
        </p:txBody>
      </p:sp>
    </p:spTree>
    <p:extLst>
      <p:ext uri="{BB962C8B-B14F-4D97-AF65-F5344CB8AC3E}">
        <p14:creationId xmlns:p14="http://schemas.microsoft.com/office/powerpoint/2010/main" val="10454490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25614" grpId="0" animBg="1"/>
      <p:bldP spid="16" grpId="0" animBg="1" autoUpdateAnimBg="0"/>
      <p:bldP spid="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su </a:t>
            </a:r>
            <a:endParaRPr lang="it-IT" dirty="0"/>
          </a:p>
        </p:txBody>
      </p:sp>
      <p:pic>
        <p:nvPicPr>
          <p:cNvPr id="28676" name="Picture 4" descr="https://encrypted-tbn0.gstatic.com/images?q=tbn:ANd9GcSTl83oz00DgGnfqRi-9YvQ-EzsUBicLmuhDDA170RDodFonlKx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357718" cy="441634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85720" y="5500702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LINEE GUIDA PER L’EDUCAZIONE INTERCULTURALE Lisbona 2012 </a:t>
            </a:r>
            <a:endParaRPr lang="it-IT" dirty="0"/>
          </a:p>
        </p:txBody>
      </p:sp>
      <p:pic>
        <p:nvPicPr>
          <p:cNvPr id="28678" name="Picture 6" descr="http://www.didatticare.it/wp-content/uploads/2015/12/logo-unes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4095750" cy="3133726"/>
          </a:xfrm>
          <a:prstGeom prst="rect">
            <a:avLst/>
          </a:prstGeom>
          <a:noFill/>
        </p:spPr>
      </p:pic>
      <p:pic>
        <p:nvPicPr>
          <p:cNvPr id="28680" name="Picture 8" descr="http://www.unimondo.org/var/unimondo/storage/images/notizie/eventi/politiche-locali-per-scuole-globali/901207-1-ita-IT/Politiche-locali-per-scuole-globali_image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572008"/>
            <a:ext cx="2695575" cy="1381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2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91020"/>
            <a:ext cx="7772400" cy="119434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INDICATORI DI CITTADINANZA GLOBALE.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085364"/>
            <a:ext cx="6400800" cy="3159641"/>
          </a:xfrm>
        </p:spPr>
        <p:txBody>
          <a:bodyPr>
            <a:normAutofit fontScale="62500" lnSpcReduction="20000"/>
          </a:bodyPr>
          <a:lstStyle/>
          <a:p>
            <a:endParaRPr lang="it-IT" b="1" dirty="0" smtClean="0">
              <a:solidFill>
                <a:schemeClr val="accent2"/>
              </a:solidFill>
            </a:endParaRPr>
          </a:p>
          <a:p>
            <a:r>
              <a:rPr lang="it-IT" b="1" dirty="0" smtClean="0">
                <a:solidFill>
                  <a:schemeClr val="accent2"/>
                </a:solidFill>
              </a:rPr>
              <a:t>DIALOGARE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DECENTRAMENTO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EMPATIZZARE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MENS CRITICA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TRASFORMAZIONI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TRANSCALARITA’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INTERDIPENDENZA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ATTIVISMO RESPONSABILE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PROGETTAZIONE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3" y="1411277"/>
            <a:ext cx="2324100" cy="1765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75" y="1641936"/>
            <a:ext cx="2540993" cy="25072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23082"/>
            <a:ext cx="2311400" cy="2235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204" y="4837384"/>
            <a:ext cx="2841264" cy="19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26387"/>
            <a:ext cx="7772400" cy="1249657"/>
          </a:xfrm>
        </p:spPr>
        <p:txBody>
          <a:bodyPr/>
          <a:lstStyle/>
          <a:p>
            <a:r>
              <a:rPr lang="it-IT" dirty="0" smtClean="0"/>
              <a:t>DIALOGARE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3941" y="2705790"/>
            <a:ext cx="7268460" cy="2933010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Ascoltare in modo attivo, rispettare le opinioni degli altri  anche di diversa cultura dalla propria, socializzare e negoziare le idee per superare i 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conflitti e costruire una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 convivenza pacifica.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90"/>
            <a:ext cx="2862382" cy="2463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77" y="4434269"/>
            <a:ext cx="2912088" cy="18233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487" y="217126"/>
            <a:ext cx="2241878" cy="22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zh-CN" sz="3400" b="1" dirty="0">
                <a:latin typeface="Verdana" charset="0"/>
                <a:ea typeface="宋体" charset="0"/>
                <a:cs typeface="宋体" charset="0"/>
              </a:rPr>
              <a:t>DECENTRAMENTO,  </a:t>
            </a:r>
            <a:r>
              <a:rPr lang="it-IT" altLang="zh-CN" sz="3400" b="1" dirty="0" smtClean="0">
                <a:latin typeface="Verdana" charset="0"/>
                <a:ea typeface="宋体" charset="0"/>
                <a:cs typeface="宋体" charset="0"/>
              </a:rPr>
              <a:t>EMPATIA, PLURALITÀ  </a:t>
            </a:r>
            <a:r>
              <a:rPr lang="it-IT" altLang="zh-CN" sz="3400" b="1" dirty="0">
                <a:latin typeface="Verdana" charset="0"/>
                <a:ea typeface="宋体" charset="0"/>
                <a:cs typeface="宋体" charset="0"/>
              </a:rPr>
              <a:t>dei PUNTI DI VISTA</a:t>
            </a:r>
            <a:endParaRPr lang="it-IT" sz="3400" b="1" dirty="0">
              <a:latin typeface="Verdana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52600"/>
            <a:ext cx="432117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 Assumere uno sguardo integrato,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complesso nella consapevolezza che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esistono tante modalità di rapportarsi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all’esistente per cui il proprio approccio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 non è che uno della tante possibili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visioni, così  da ritenere inevitabile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evocare contemporaneamente le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1800" dirty="0">
                <a:latin typeface="Calibri" charset="0"/>
                <a:ea typeface="宋体" charset="0"/>
                <a:cs typeface="宋体" charset="0"/>
              </a:rPr>
              <a:t>diverse posizioni e situazioni in gioco</a:t>
            </a:r>
            <a:r>
              <a:rPr lang="it-IT" altLang="zh-CN" sz="2200" dirty="0">
                <a:latin typeface="Verdana" charset="0"/>
                <a:ea typeface="宋体" charset="0"/>
                <a:cs typeface="宋体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zh-CN" sz="2000" b="1" dirty="0">
                <a:solidFill>
                  <a:schemeClr val="accent2"/>
                </a:solidFill>
                <a:latin typeface="Calibri" charset="0"/>
                <a:ea typeface="宋体" charset="0"/>
                <a:cs typeface="宋体" charset="0"/>
              </a:rPr>
              <a:t>Finalità:</a:t>
            </a:r>
            <a:r>
              <a:rPr lang="it-IT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approfondire lo sguardo</a:t>
            </a:r>
            <a:r>
              <a:rPr lang="it-IT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per rendere conto delle molteplici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situazioni</a:t>
            </a:r>
            <a:r>
              <a:rPr lang="it-IT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così da empatizzare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con l’altro per superare dicotomie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sterili e promuovere una condivisione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altLang="zh-CN" sz="2000" dirty="0">
                <a:latin typeface="Calibri" charset="0"/>
                <a:ea typeface="宋体" charset="0"/>
                <a:cs typeface="宋体" charset="0"/>
              </a:rPr>
              <a:t>di significati </a:t>
            </a:r>
            <a:endParaRPr lang="it-IT" sz="2000" dirty="0">
              <a:latin typeface="Calibri" charset="0"/>
            </a:endParaRPr>
          </a:p>
        </p:txBody>
      </p:sp>
      <p:sp>
        <p:nvSpPr>
          <p:cNvPr id="7173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75" name="Picture 15" descr="immigrazion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692334"/>
            <a:ext cx="35179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6013" y="2215006"/>
            <a:ext cx="271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Esempio</a:t>
            </a:r>
            <a:r>
              <a:rPr lang="it-IT" dirty="0" smtClean="0"/>
              <a:t>; studiare le migrazioni dal punto di vista dei migranti e dal punto di vista dei soggetti dei paesi d’arrivo.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561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Giovanna Cipollari CVM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/>
              <a:t>MENS CRITICA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2800" b="1" dirty="0"/>
              <a:t>   A</a:t>
            </a:r>
            <a:r>
              <a:rPr lang="it-IT" sz="2800" b="1" dirty="0" smtClean="0"/>
              <a:t>nalizzare in modo problematico i nodi e le questioni dell’attuale condizione umana, individuarne i punti critici e delineare forma di pensiero alternative rispetto al comune modo di sentire.</a:t>
            </a:r>
            <a:endParaRPr lang="it-IT" dirty="0"/>
          </a:p>
        </p:txBody>
      </p:sp>
      <p:pic>
        <p:nvPicPr>
          <p:cNvPr id="1024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22320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563938" y="3933825"/>
            <a:ext cx="3960812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000000"/>
            </a:outerShdw>
          </a:effec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</a:rPr>
              <a:t>È una fonte, non l’unica fonte… l’immagine non coincide con la verità storica</a:t>
            </a:r>
          </a:p>
        </p:txBody>
      </p:sp>
    </p:spTree>
    <p:extLst>
      <p:ext uri="{BB962C8B-B14F-4D97-AF65-F5344CB8AC3E}">
        <p14:creationId xmlns:p14="http://schemas.microsoft.com/office/powerpoint/2010/main" val="281852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it-IT" altLang="zh-CN" b="1" dirty="0" smtClean="0">
                <a:latin typeface="Verdana" charset="0"/>
                <a:ea typeface="宋体" charset="0"/>
                <a:cs typeface="宋体" charset="0"/>
              </a:rPr>
              <a:t>TRASFORMAZIONE/DISCONTINUITÀ</a:t>
            </a:r>
            <a:r>
              <a:rPr lang="it-IT" altLang="zh-CN" dirty="0" smtClean="0">
                <a:latin typeface="Verdana" charset="0"/>
                <a:ea typeface="宋体" charset="0"/>
                <a:cs typeface="宋体" charset="0"/>
              </a:rPr>
              <a:t> </a:t>
            </a:r>
            <a:endParaRPr lang="it-IT" dirty="0">
              <a:latin typeface="Verdana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52600"/>
            <a:ext cx="4321175" cy="42672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zh-CN" sz="1800" b="1" dirty="0">
                <a:ea typeface="宋体" charset="0"/>
                <a:cs typeface="宋体" charset="0"/>
              </a:rPr>
              <a:t>Consapevolezza della mancata linearità dello sviluppo dei fenomeni per cui la loro evoluzione non sempre è necessariamente migliorativa.</a:t>
            </a:r>
            <a:r>
              <a:rPr lang="it-IT" altLang="zh-CN" sz="1800" dirty="0">
                <a:ea typeface="宋体" charset="0"/>
                <a:cs typeface="宋体" charset="0"/>
              </a:rPr>
              <a:t> </a:t>
            </a:r>
            <a:endParaRPr lang="it-IT" altLang="zh-CN" sz="1800" dirty="0" smtClean="0">
              <a:ea typeface="宋体" charset="0"/>
              <a:cs typeface="宋体" charset="0"/>
            </a:endParaRPr>
          </a:p>
          <a:p>
            <a:r>
              <a:rPr lang="it-IT" sz="1800" dirty="0">
                <a:solidFill>
                  <a:schemeClr val="accent2"/>
                </a:solidFill>
              </a:rPr>
              <a:t>Esempio: </a:t>
            </a:r>
            <a:r>
              <a:rPr lang="it-IT" sz="1800" dirty="0"/>
              <a:t>il progresso tecnico-scientifico ha migliorato per certi aspetti le condizioni di vita dell’uomo ma ha peggiorato il suo habitat.</a:t>
            </a:r>
          </a:p>
          <a:p>
            <a:pPr eaLnBrk="1" hangingPunct="1"/>
            <a:endParaRPr lang="it-IT" altLang="zh-CN" sz="1800" dirty="0">
              <a:ea typeface="宋体" charset="0"/>
              <a:cs typeface="宋体" charset="0"/>
            </a:endParaRPr>
          </a:p>
          <a:p>
            <a:pPr eaLnBrk="1" hangingPunct="1"/>
            <a:r>
              <a:rPr lang="it-IT" altLang="zh-CN" sz="1800" b="1" dirty="0">
                <a:solidFill>
                  <a:schemeClr val="accent2"/>
                </a:solidFill>
                <a:ea typeface="宋体" charset="0"/>
                <a:cs typeface="宋体" charset="0"/>
              </a:rPr>
              <a:t>Finalità:</a:t>
            </a:r>
            <a:r>
              <a:rPr lang="it-IT" altLang="zh-CN" sz="1800" dirty="0">
                <a:ea typeface="宋体" charset="0"/>
                <a:cs typeface="宋体" charset="0"/>
              </a:rPr>
              <a:t> </a:t>
            </a:r>
            <a:r>
              <a:rPr lang="it-IT" altLang="zh-CN" sz="1800" b="1" dirty="0">
                <a:ea typeface="宋体" charset="0"/>
                <a:cs typeface="宋体" charset="0"/>
              </a:rPr>
              <a:t>superare la visione meccanicistica e deterministica legata all’esaltazione del progresso scientifico e restituire la dimensione processuale dei fenomeni per promuovere la </a:t>
            </a:r>
            <a:r>
              <a:rPr lang="it-IT" altLang="zh-CN" sz="1800" b="1" dirty="0" err="1">
                <a:ea typeface="宋体" charset="0"/>
                <a:cs typeface="宋体" charset="0"/>
              </a:rPr>
              <a:t>mens</a:t>
            </a:r>
            <a:r>
              <a:rPr lang="it-IT" altLang="zh-CN" sz="1800" b="1" dirty="0">
                <a:ea typeface="宋体" charset="0"/>
                <a:cs typeface="宋体" charset="0"/>
              </a:rPr>
              <a:t> critica e problematica</a:t>
            </a:r>
            <a:r>
              <a:rPr lang="it-IT" altLang="zh-CN" sz="1800" dirty="0">
                <a:ea typeface="宋体" charset="0"/>
                <a:cs typeface="宋体" charset="0"/>
              </a:rPr>
              <a:t> </a:t>
            </a:r>
            <a:endParaRPr lang="it-IT" sz="1800" dirty="0"/>
          </a:p>
        </p:txBody>
      </p:sp>
      <p:pic>
        <p:nvPicPr>
          <p:cNvPr id="6148" name="Picture 7" descr="xgxbwtcakqzp25pg5aiopjyh201203232007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43449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deforest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80828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99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hangingPunct="1"/>
            <a:r>
              <a:rPr lang="it-IT" altLang="zh-CN" sz="3400" b="1" dirty="0" err="1" smtClean="0">
                <a:latin typeface="Verdana" charset="0"/>
                <a:ea typeface="宋体" charset="0"/>
                <a:cs typeface="宋体" charset="0"/>
              </a:rPr>
              <a:t>Transcalarità</a:t>
            </a:r>
            <a:endParaRPr lang="it-IT" sz="3400" dirty="0">
              <a:latin typeface="Verdana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4437063"/>
            <a:ext cx="5761037" cy="20329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zh-CN" sz="2900" b="1" dirty="0">
                <a:latin typeface="Calibri" charset="0"/>
                <a:ea typeface="宋体" charset="0"/>
                <a:cs typeface="宋体" charset="0"/>
              </a:rPr>
              <a:t>Studio dei fenomeni, attraverso l’utilizzo di diverse scale geografiche e relative analisi che procedono dal locale al globale e viceversa (scala mondiale, euro - mediterranea, nazionale, locale)</a:t>
            </a:r>
            <a:r>
              <a:rPr lang="it-IT" altLang="zh-CN" sz="2900" dirty="0">
                <a:latin typeface="Calibri" charset="0"/>
                <a:ea typeface="宋体" charset="0"/>
                <a:cs typeface="宋体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zh-CN" sz="2900" b="1" dirty="0" err="1">
                <a:solidFill>
                  <a:schemeClr val="accent2"/>
                </a:solidFill>
                <a:latin typeface="Calibri" charset="0"/>
                <a:ea typeface="宋体" charset="0"/>
                <a:cs typeface="宋体" charset="0"/>
              </a:rPr>
              <a:t>FINALITÀ:cogliere</a:t>
            </a:r>
            <a:r>
              <a:rPr lang="it-IT" altLang="zh-CN" sz="2900" b="1" dirty="0">
                <a:solidFill>
                  <a:schemeClr val="accent2"/>
                </a:solidFill>
                <a:latin typeface="Calibri" charset="0"/>
                <a:ea typeface="宋体" charset="0"/>
                <a:cs typeface="宋体" charset="0"/>
              </a:rPr>
              <a:t> le analogie e le differenze delle diverse dimensioni con le specificità di contesto valorizzando i legami senza perdere le originalità. </a:t>
            </a:r>
          </a:p>
          <a:p>
            <a:pPr eaLnBrk="1" hangingPunct="1">
              <a:lnSpc>
                <a:spcPct val="80000"/>
              </a:lnSpc>
            </a:pPr>
            <a:endParaRPr lang="it-IT" sz="1600" dirty="0">
              <a:latin typeface="Calibri" charset="0"/>
            </a:endParaRPr>
          </a:p>
        </p:txBody>
      </p:sp>
      <p:pic>
        <p:nvPicPr>
          <p:cNvPr id="4100" name="Picture 6" descr="demografia secondo millenn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2952750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7" descr="demografia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34194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demografia mic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96975"/>
            <a:ext cx="20526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7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681</Words>
  <Application>Microsoft Office PowerPoint</Application>
  <PresentationFormat>Presentazione su schermo (4:3)</PresentationFormat>
  <Paragraphs>105</Paragraphs>
  <Slides>14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Tema di Office</vt:lpstr>
      <vt:lpstr>\\localhost\Users\alessandraberardi\Desktop\USB BICCHE:laboratorio per Competenze:laboratorio su scheda NìMIUR primaria.docx!OLE_LINK1</vt:lpstr>
      <vt:lpstr>SAPERI E COMPETENZE PER UN APPRENDIMENTO SIGNIFICATIVO ED EFFICACE </vt:lpstr>
      <vt:lpstr>Presentazione standard di PowerPoint</vt:lpstr>
      <vt:lpstr>Laboratorio su </vt:lpstr>
      <vt:lpstr>INDICATORI DI CITTADINANZA GLOBALE.</vt:lpstr>
      <vt:lpstr>DIALOGARE</vt:lpstr>
      <vt:lpstr>DECENTRAMENTO,  EMPATIA, PLURALITÀ  dei PUNTI DI VISTA</vt:lpstr>
      <vt:lpstr>MENS CRITICA</vt:lpstr>
      <vt:lpstr>TRASFORMAZIONE/DISCONTINUITÀ </vt:lpstr>
      <vt:lpstr>Transcalarità</vt:lpstr>
      <vt:lpstr>Cronospazialità </vt:lpstr>
      <vt:lpstr>SISTEMA, RELAZIONI, INTERDIPENDENZE, INTERCONNESSIONI </vt:lpstr>
      <vt:lpstr>RESPONSABILITA’-CORRESPONSABILITÀ, ATTIVISMO - RUOLO DEL SOGGETTO </vt:lpstr>
      <vt:lpstr>A cosa serve tutto questo?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SAPERI E COMPETENZE PER UN APPRENDIMENTO SIGNIFICATIVO ED EFFICACE</dc:title>
  <dc:creator>Alessandra</dc:creator>
  <cp:lastModifiedBy>Susy</cp:lastModifiedBy>
  <cp:revision>55</cp:revision>
  <dcterms:created xsi:type="dcterms:W3CDTF">2016-05-02T13:22:37Z</dcterms:created>
  <dcterms:modified xsi:type="dcterms:W3CDTF">2016-05-26T20:29:00Z</dcterms:modified>
</cp:coreProperties>
</file>