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2" r:id="rId5"/>
    <p:sldId id="30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2" r:id="rId21"/>
    <p:sldId id="301" r:id="rId22"/>
    <p:sldId id="275" r:id="rId23"/>
    <p:sldId id="293" r:id="rId24"/>
    <p:sldId id="294" r:id="rId25"/>
    <p:sldId id="277" r:id="rId26"/>
    <p:sldId id="296" r:id="rId27"/>
    <p:sldId id="295" r:id="rId28"/>
    <p:sldId id="297" r:id="rId29"/>
    <p:sldId id="302" r:id="rId30"/>
    <p:sldId id="279" r:id="rId31"/>
    <p:sldId id="283" r:id="rId32"/>
    <p:sldId id="280" r:id="rId33"/>
    <p:sldId id="298" r:id="rId34"/>
    <p:sldId id="303" r:id="rId35"/>
    <p:sldId id="282" r:id="rId36"/>
    <p:sldId id="284" r:id="rId37"/>
    <p:sldId id="304" r:id="rId38"/>
    <p:sldId id="285" r:id="rId39"/>
    <p:sldId id="305" r:id="rId40"/>
    <p:sldId id="286" r:id="rId41"/>
    <p:sldId id="299" r:id="rId42"/>
    <p:sldId id="306" r:id="rId43"/>
    <p:sldId id="307" r:id="rId44"/>
    <p:sldId id="308" r:id="rId45"/>
    <p:sldId id="287" r:id="rId46"/>
    <p:sldId id="309" r:id="rId47"/>
    <p:sldId id="288" r:id="rId48"/>
    <p:sldId id="289" r:id="rId49"/>
    <p:sldId id="290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10/06/2016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4J8lK7e4BA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gif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6400800" cy="1295400"/>
          </a:xfrm>
        </p:spPr>
        <p:txBody>
          <a:bodyPr/>
          <a:lstStyle/>
          <a:p>
            <a:pPr marL="182880" indent="0">
              <a:buNone/>
            </a:pPr>
            <a:r>
              <a:rPr lang="it-IT" dirty="0" smtClean="0"/>
              <a:t>CREOLIZZAZIONE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2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it-IT" dirty="0" smtClean="0"/>
              <a:t>II  UDA sperimentazione</a:t>
            </a:r>
          </a:p>
          <a:p>
            <a:pPr algn="ctr"/>
            <a:r>
              <a:rPr lang="it-IT" dirty="0" smtClean="0"/>
              <a:t>Classe IV A </a:t>
            </a:r>
          </a:p>
          <a:p>
            <a:pPr algn="ctr"/>
            <a:r>
              <a:rPr lang="it-IT" dirty="0" smtClean="0"/>
              <a:t>Leonardo Da Vinci</a:t>
            </a:r>
          </a:p>
          <a:p>
            <a:pPr algn="ctr"/>
            <a:r>
              <a:rPr lang="it-IT" dirty="0" smtClean="0"/>
              <a:t>IC  RAFFAELLO SANZIO – FALCONARA NORD </a:t>
            </a:r>
          </a:p>
          <a:p>
            <a:pPr algn="ctr"/>
            <a:r>
              <a:rPr lang="it-IT" dirty="0" smtClean="0"/>
              <a:t>Docenti: Susanna Cimarelli- Giuliana </a:t>
            </a:r>
            <a:r>
              <a:rPr lang="it-IT" dirty="0" err="1" smtClean="0"/>
              <a:t>Collamati</a:t>
            </a:r>
            <a:r>
              <a:rPr lang="it-IT" dirty="0" smtClean="0"/>
              <a:t>- Elvira </a:t>
            </a:r>
            <a:r>
              <a:rPr lang="it-IT" dirty="0" err="1" smtClean="0"/>
              <a:t>Donnarumma</a:t>
            </a:r>
            <a:r>
              <a:rPr lang="it-IT" dirty="0"/>
              <a:t>-</a:t>
            </a:r>
            <a:r>
              <a:rPr lang="it-IT" dirty="0" smtClean="0"/>
              <a:t>Catia Cipriano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64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51720" y="148478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E’ L’ALTRO?</a:t>
            </a:r>
            <a:endParaRPr lang="it-IT" sz="2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220486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Alla seconda domanda i bambini individuano l’altro come un amico o un familiare, un bambino associa l’altro a qualcuno che non aveva mai visto e una bambina a persone di un altro Paese che ti mancano.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910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141277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Dove vedi la presenza dell’altro?</a:t>
            </a:r>
            <a:endParaRPr lang="it-IT" sz="2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2780928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</a:t>
            </a:r>
            <a:r>
              <a:rPr lang="it-IT" sz="2400" dirty="0" smtClean="0"/>
              <a:t>lla terza domanda alcuni bambini hanno risposto che la vedono ovunque, altri in posti di divertimento e altri ancora in casa propria o di familiari.</a:t>
            </a:r>
          </a:p>
          <a:p>
            <a:r>
              <a:rPr lang="it-IT" sz="2400" dirty="0" smtClean="0"/>
              <a:t>Un alunno ha risposto che vede la presenza dell’altro nel proprio paese d’origine.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282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7664" y="134076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Cosa accade quando incontri l’altro?</a:t>
            </a:r>
            <a:endParaRPr lang="it-IT" sz="2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249289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Alcuni bambini hanno risposto affermando che ci si saluta, altri che si gioca e altri ancora che ci si abbraccia. Un alunno afferma che ci si dà una pacca sulla spalla.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372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162880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ti senti dopo l’incontro?</a:t>
            </a:r>
            <a:endParaRPr lang="it-IT" sz="2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234888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All’ultima domanda tutti gli alunni hanno risposto con sentimenti positivi quali la felicità o la soddisfazione ad eccezione di uno che ha affermato che si sente come la prima volta che lo ha visto.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484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99792" y="134076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Mappa mentale</a:t>
            </a:r>
            <a:endParaRPr lang="it-IT" sz="2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364502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Chi è l’altro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217310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L’incontro con l’altro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73102"/>
            <a:ext cx="936104" cy="66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usy\AppData\Local\Microsoft\Windows\INetCache\IE\O8RHAWRF\FAMIGL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08" y="3659608"/>
            <a:ext cx="889258" cy="83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851320" y="231160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Si incontra</a:t>
            </a:r>
            <a:endParaRPr lang="it-IT" b="1" dirty="0"/>
          </a:p>
        </p:txBody>
      </p:sp>
      <p:pic>
        <p:nvPicPr>
          <p:cNvPr id="2052" name="Picture 4" descr="C:\Users\Susy\AppData\Local\Microsoft\Windows\INetCache\IE\O8RHAWRF\casa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2" y="3068960"/>
            <a:ext cx="925680" cy="6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usy\AppData\Local\Microsoft\Windows\INetCache\IE\O0L81EUU\parco_giochi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96" y="2950830"/>
            <a:ext cx="1152128" cy="7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631672" y="51116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Con lui</a:t>
            </a:r>
            <a:endParaRPr lang="it-IT" b="1" dirty="0"/>
          </a:p>
        </p:txBody>
      </p:sp>
      <p:pic>
        <p:nvPicPr>
          <p:cNvPr id="2054" name="Picture 6" descr="C:\Users\Susy\AppData\Local\Microsoft\Windows\INetCache\IE\O01FY687\nascondino_997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4" y="4873001"/>
            <a:ext cx="1504855" cy="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usy\AppData\Local\Microsoft\Windows\INetCache\IE\O01FY687\amiciziaragazze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97" y="4542398"/>
            <a:ext cx="1368152" cy="11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084168" y="25649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Dopo l’incontro si è</a:t>
            </a:r>
            <a:endParaRPr lang="it-IT" b="1" dirty="0"/>
          </a:p>
        </p:txBody>
      </p:sp>
      <p:pic>
        <p:nvPicPr>
          <p:cNvPr id="2058" name="Picture 10" descr="C:\Users\Susy\AppData\Local\Microsoft\Windows\INetCache\IE\O0L81EUU\Colours_of_Happiness_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73" y="2936244"/>
            <a:ext cx="1808872" cy="13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134076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Commento alla conversazione clinica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71600" y="184482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conoscenze spontanee dei bambini evidenziano che l’incontro con l’altro è qualche cosa di piacevole che lascia aperta la porta all’amicizia. Lo identificano con  una persona familiare, conosciuta con la quale giocare, divertirsi e parlare. Questo dimostra un’apertura nei confronti di chi incontrano che permette al docente di lavorare poi sulla necessità di conoscenza e rispetto per far si che ciò sia veramente positivo. Compito di apprendimento sarà quello di far comprendere ai bambini che l’incontro con l’altro è il tessere una relazione in cui gli elementi sono eterogeni e ciascuno portatore di una propria cultura che si interseca con quella dell’altro creando meticciamenti. L’alunno dovrà scoprire che in ogni cultura vi sono elementi in comune e che questo essere intersecati l’uno con l’altro evidenzia che siamo tutti parte di un unico Universo.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63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57830"/>
              </p:ext>
            </p:extLst>
          </p:nvPr>
        </p:nvGraphicFramePr>
        <p:xfrm>
          <a:off x="1181111" y="1052735"/>
          <a:ext cx="6847273" cy="5486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202"/>
                <a:gridCol w="1089086"/>
                <a:gridCol w="711314"/>
                <a:gridCol w="2243769"/>
                <a:gridCol w="633454"/>
                <a:gridCol w="1161561"/>
                <a:gridCol w="846887"/>
              </a:tblGrid>
              <a:tr h="706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</a:rPr>
                        <a:t>obiettivo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</a:rPr>
                        <a:t>discipline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</a:rPr>
                        <a:t>Descrizione attività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</a:rPr>
                        <a:t>organizzazione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</a:rPr>
                        <a:t>risorse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Times New Roman"/>
                          <a:ea typeface="Times New Roman"/>
                        </a:rPr>
                        <a:t>metodi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</a:tr>
              <a:tr h="3234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Comprendere  le dinamiche dell’incontro tra culture diverse 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Italiano, geografia 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Divisione della classe in due gruppi culturalmente diversi 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Attività ludica : svolgimento del gioco “ </a:t>
                      </a:r>
                      <a:r>
                        <a:rPr lang="it-IT" sz="1800" dirty="0" err="1">
                          <a:effectLst/>
                        </a:rPr>
                        <a:t>Bafa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Bafa</a:t>
                      </a:r>
                      <a:r>
                        <a:rPr lang="it-IT" sz="1800" dirty="0">
                          <a:effectLst/>
                        </a:rPr>
                        <a:t>”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Discussione orientata a comprendere la percezione che si ha della “cultura </a:t>
                      </a:r>
                      <a:r>
                        <a:rPr lang="it-IT" sz="1800" dirty="0" err="1">
                          <a:effectLst/>
                        </a:rPr>
                        <a:t>altra”e</a:t>
                      </a:r>
                      <a:r>
                        <a:rPr lang="it-IT" sz="1800" dirty="0">
                          <a:effectLst/>
                        </a:rPr>
                        <a:t> le possibili interazioni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Lavoro con due  gruppi classe.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Gioco “ </a:t>
                      </a:r>
                      <a:r>
                        <a:rPr lang="it-IT" sz="1800" dirty="0" err="1">
                          <a:effectLst/>
                        </a:rPr>
                        <a:t>Bafa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r>
                        <a:rPr lang="it-IT" sz="1800" dirty="0" err="1">
                          <a:effectLst/>
                        </a:rPr>
                        <a:t>bafa</a:t>
                      </a:r>
                      <a:r>
                        <a:rPr lang="it-IT" sz="1800" dirty="0">
                          <a:effectLst/>
                        </a:rPr>
                        <a:t>”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Schede informative su due tipologie di comunità con usi e costumi diversi.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Ludico</a:t>
                      </a:r>
                      <a:r>
                        <a:rPr lang="en-GB" sz="1800" dirty="0">
                          <a:effectLst/>
                        </a:rPr>
                        <a:t> e </a:t>
                      </a:r>
                      <a:r>
                        <a:rPr lang="en-GB" sz="1800" dirty="0" err="1">
                          <a:effectLst/>
                        </a:rPr>
                        <a:t>dialogico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0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66266"/>
              </p:ext>
            </p:extLst>
          </p:nvPr>
        </p:nvGraphicFramePr>
        <p:xfrm>
          <a:off x="1547664" y="1844824"/>
          <a:ext cx="6096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L’INSEGNANTE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L’ALUNNO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L’insegnante divide la classe in due gruppi e consegna a ciascun gruppo una relazione sul modo di vivere di due diverse popolazioni ( </a:t>
                      </a:r>
                      <a:r>
                        <a:rPr lang="it-IT" dirty="0" err="1" smtClean="0"/>
                        <a:t>Boshimani</a:t>
                      </a:r>
                      <a:r>
                        <a:rPr lang="it-IT" dirty="0" smtClean="0"/>
                        <a:t>- New </a:t>
                      </a:r>
                      <a:r>
                        <a:rPr lang="it-IT" dirty="0" err="1" smtClean="0"/>
                        <a:t>Yorkesi</a:t>
                      </a:r>
                      <a:r>
                        <a:rPr lang="it-IT" dirty="0" smtClean="0"/>
                        <a:t>)</a:t>
                      </a:r>
                    </a:p>
                    <a:p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Legge</a:t>
                      </a:r>
                      <a:r>
                        <a:rPr lang="it-IT" baseline="0" dirty="0" smtClean="0"/>
                        <a:t> con il proprio gruppo la relazione consegnata dall’insegnante e coglie le caratteristiche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9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25292"/>
              </p:ext>
            </p:extLst>
          </p:nvPr>
        </p:nvGraphicFramePr>
        <p:xfrm>
          <a:off x="1403648" y="2060848"/>
          <a:ext cx="6228080" cy="2987040"/>
        </p:xfrm>
        <a:graphic>
          <a:graphicData uri="http://schemas.openxmlformats.org/drawingml/2006/table">
            <a:tbl>
              <a:tblPr/>
              <a:tblGrid>
                <a:gridCol w="1897380"/>
                <a:gridCol w="4330700"/>
              </a:tblGrid>
              <a:tr h="128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Caratteristiche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Economia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it-IT" sz="14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Stile di vita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Verdana"/>
                          <a:ea typeface="Times New Roman"/>
                        </a:rPr>
                        <a:t>Comportamento individuale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Verdana"/>
                          <a:ea typeface="Times New Roman"/>
                        </a:rPr>
                        <a:t>Vita sociale 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Verdana"/>
                          <a:ea typeface="Times New Roman"/>
                        </a:rPr>
                        <a:t>Comportamento verso forestieri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6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sy\Desktop\IMG_0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4539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127864" y="2204864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alunni hanno drammatizzato le due diverse civiltà  ognuna con regole e ruoli ben definiti.</a:t>
            </a:r>
          </a:p>
          <a:p>
            <a:r>
              <a:rPr lang="it-IT" dirty="0"/>
              <a:t>Ciascun giocatore ha la possibilità di andare nell’altra società per cercare di conoscerne le regole.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5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1305342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i="1" dirty="0">
                <a:latin typeface="Verdana"/>
                <a:ea typeface="Times New Roman"/>
              </a:rPr>
              <a:t>Mappa Concettuale  </a:t>
            </a:r>
            <a:endParaRPr lang="it-IT" sz="28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dirty="0">
                <a:latin typeface="Verdana"/>
                <a:ea typeface="Times New Roman"/>
              </a:rPr>
              <a:t> 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dirty="0">
                <a:latin typeface="Verdana"/>
                <a:ea typeface="Times New Roman"/>
              </a:rPr>
              <a:t>CREOLIZZAZIONE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dirty="0">
                <a:latin typeface="Verdana"/>
                <a:ea typeface="Times New Roman"/>
              </a:rPr>
              <a:t>=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dirty="0">
                <a:latin typeface="Verdana"/>
                <a:ea typeface="Times New Roman"/>
              </a:rPr>
              <a:t>RELAZIONE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dirty="0">
                <a:latin typeface="Verdana"/>
                <a:ea typeface="Times New Roman"/>
              </a:rPr>
              <a:t>di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dirty="0">
                <a:latin typeface="Verdana"/>
                <a:ea typeface="Times New Roman"/>
              </a:rPr>
              <a:t>ELEMENTI ETEROGENEI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i="1" dirty="0">
                <a:latin typeface="Verdana"/>
                <a:ea typeface="Times New Roman"/>
                <a:cs typeface="Arial"/>
              </a:rPr>
              <a:t>provenienti da</a:t>
            </a:r>
            <a:endParaRPr lang="it-IT" sz="2800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b="1" dirty="0">
                <a:latin typeface="Verdana"/>
                <a:ea typeface="Times New Roman"/>
              </a:rPr>
              <a:t>DIVERSITÀ CULTURALE</a:t>
            </a:r>
            <a:endParaRPr lang="it-IT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02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126876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 termine i due gruppi si sono riuniti per mettere in comune le proprie osservazioni e sensazioni.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03648" y="234888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Tutti gli alunni hanno provato una sensazione di disagio nel momento in cui si sono incontrati perché non riuscivano a comunicare.</a:t>
            </a:r>
          </a:p>
          <a:p>
            <a:r>
              <a:rPr lang="it-IT" dirty="0" smtClean="0"/>
              <a:t>Alcuni si sono sentiti rifiutati altri infastiditi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03648" y="3717032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Alla domanda :» Cosa secondo te sarebbe stato necessario fare </a:t>
            </a:r>
            <a:r>
              <a:rPr lang="it-IT" dirty="0" err="1" smtClean="0"/>
              <a:t>affinchè</a:t>
            </a:r>
            <a:r>
              <a:rPr lang="it-IT" dirty="0" smtClean="0"/>
              <a:t> l’incontro risultasse positivo»</a:t>
            </a:r>
          </a:p>
          <a:p>
            <a:r>
              <a:rPr lang="it-IT" dirty="0" smtClean="0"/>
              <a:t>Gli alunni hanno risposto in maggioranza che sarebbe stato necessario CONOSCERE  la cultura sia di chi ospitava sia di chi veniva ospitato, altri ASCOLTARSI e due alunni avrebbero ritenuto necessario ADATTARSI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31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09332"/>
              </p:ext>
            </p:extLst>
          </p:nvPr>
        </p:nvGraphicFramePr>
        <p:xfrm>
          <a:off x="179512" y="1412776"/>
          <a:ext cx="8892480" cy="4968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7270"/>
                <a:gridCol w="1045100"/>
                <a:gridCol w="921185"/>
                <a:gridCol w="2409253"/>
                <a:gridCol w="1275487"/>
                <a:gridCol w="1062906"/>
                <a:gridCol w="1381279"/>
              </a:tblGrid>
              <a:tr h="2965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Fase</a:t>
                      </a:r>
                    </a:p>
                  </a:txBody>
                  <a:tcPr marL="13346" marR="13346" marT="0" marB="0" vert="vert27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Obiettivo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Discipline coinvolte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Descrizione delle attività</a:t>
                      </a:r>
                    </a:p>
                  </a:txBody>
                  <a:tcPr marL="13346" marR="13346" marT="0" marB="0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">
                          <a:effectLst/>
                        </a:rPr>
                        <a:t>Repertorio ORM</a:t>
                      </a:r>
                      <a:endParaRPr lang="it-IT" sz="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346" marR="133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7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Organizzazione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Risorse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(Materiali, mezzi)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Metodi</a:t>
                      </a:r>
                    </a:p>
                  </a:txBody>
                  <a:tcPr marL="13346" marR="13346" marT="0" marB="0"/>
                </a:tc>
              </a:tr>
              <a:tr h="2580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it-IT" sz="10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Conoscere 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 fiaba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Italiano 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Visione del cortometraggio per la parte introduttiva.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/>
                        </a:rPr>
                        <a:t>https://youtu.be/U4J8lK7e4BA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suddivisione in sequenze e disegni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analisi e ipotesi sulla situazione iniziale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Testo fantastico: la fiaba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Morfologia: Modo indicativo-tempi composti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Ortografia: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sintassi: soggetto-predicato-complementi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individuale</a:t>
                      </a: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in piccolo gruppo.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Video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Testi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Lettura 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guidata e/o </a:t>
                      </a: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narrazione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Attività iconica </a:t>
                      </a:r>
                      <a:r>
                        <a:rPr lang="it-IT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prestruttura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Discussione 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orientata.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3346" marR="133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34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-ladri-di-favole-cov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493">
            <a:off x="6189459" y="2492322"/>
            <a:ext cx="2281997" cy="256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98971" y="11928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FASE 2: Conoscere, analizzare e manipolare una fiaba</a:t>
            </a:r>
            <a:endParaRPr lang="it-IT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49598"/>
              </p:ext>
            </p:extLst>
          </p:nvPr>
        </p:nvGraphicFramePr>
        <p:xfrm>
          <a:off x="899592" y="2276872"/>
          <a:ext cx="4968551" cy="3260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520279"/>
              </a:tblGrid>
              <a:tr h="345323"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l’insegnante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l’alunno</a:t>
                      </a:r>
                      <a:endParaRPr lang="it-IT" dirty="0"/>
                    </a:p>
                  </a:txBody>
                  <a:tcPr/>
                </a:tc>
              </a:tr>
              <a:tr h="2895037">
                <a:tc>
                  <a:txBody>
                    <a:bodyPr/>
                    <a:lstStyle/>
                    <a:p>
                      <a:r>
                        <a:rPr lang="it-IT" dirty="0" smtClean="0"/>
                        <a:t>Legge la prima parte di un libro e fa</a:t>
                      </a:r>
                      <a:r>
                        <a:rPr lang="it-IT" baseline="0" dirty="0" smtClean="0"/>
                        <a:t> un filmato di presentazione.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Pone domande di comprensione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Chiede di immaginare l’antefatto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Ascolta e osserva</a:t>
                      </a:r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Risponde e inserisce</a:t>
                      </a:r>
                      <a:r>
                        <a:rPr lang="it-IT" baseline="0" dirty="0" smtClean="0"/>
                        <a:t> i dati in una tabella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Propone </a:t>
                      </a:r>
                      <a:r>
                        <a:rPr lang="it-IT" baseline="0" dirty="0" smtClean="0"/>
                        <a:t>situazioni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0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sy\Desktop\COMPRENS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4652">
            <a:off x="414661" y="299902"/>
            <a:ext cx="3802129" cy="53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sy\Desktop\fot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188">
            <a:off x="4309219" y="454953"/>
            <a:ext cx="4139663" cy="56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5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sy\Desktop\fot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624"/>
            <a:ext cx="5422973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34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usy\Desktop\IMG_0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97" r="2329" b="3700"/>
          <a:stretch/>
        </p:blipFill>
        <p:spPr bwMode="auto">
          <a:xfrm rot="9749557">
            <a:off x="678025" y="750952"/>
            <a:ext cx="4181941" cy="288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1659" b="30094"/>
          <a:stretch/>
        </p:blipFill>
        <p:spPr bwMode="auto">
          <a:xfrm rot="11886568">
            <a:off x="4206792" y="3253939"/>
            <a:ext cx="4430836" cy="298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7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122988"/>
              </p:ext>
            </p:extLst>
          </p:nvPr>
        </p:nvGraphicFramePr>
        <p:xfrm>
          <a:off x="1115616" y="1196752"/>
          <a:ext cx="6381328" cy="413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423"/>
                <a:gridCol w="3236905"/>
              </a:tblGrid>
              <a:tr h="464079"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l’insegnante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l’alunno</a:t>
                      </a:r>
                      <a:endParaRPr lang="it-IT" dirty="0"/>
                    </a:p>
                  </a:txBody>
                  <a:tcPr/>
                </a:tc>
              </a:tr>
              <a:tr h="3673243"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Legge e detta la poesia « IL FANCIULLINO» di G. Pascoli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Pone domande di comprensione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Propone di produrre un testo </a:t>
                      </a:r>
                      <a:r>
                        <a:rPr lang="it-IT" baseline="0" dirty="0" smtClean="0"/>
                        <a:t>autobiografico</a:t>
                      </a:r>
                      <a:endParaRPr lang="it-IT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Ascolta e scrive</a:t>
                      </a:r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Risponde e si confronta con gli altri</a:t>
                      </a:r>
                      <a:endParaRPr lang="it-IT" baseline="0" dirty="0" smtClean="0"/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Scrive il testo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426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sy\Desktop\fanciull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31383" cy="65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usy\Desktop\fanciullin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87" y="116632"/>
            <a:ext cx="4149524" cy="65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8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sy\Desktop\foto 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7" y="404664"/>
            <a:ext cx="4518260" cy="548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usy\Desktop\foto 2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96" y="375738"/>
            <a:ext cx="4487003" cy="55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6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929795"/>
              </p:ext>
            </p:extLst>
          </p:nvPr>
        </p:nvGraphicFramePr>
        <p:xfrm>
          <a:off x="683568" y="1052736"/>
          <a:ext cx="8229601" cy="9446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013"/>
                <a:gridCol w="1129101"/>
                <a:gridCol w="985906"/>
                <a:gridCol w="2699309"/>
                <a:gridCol w="762061"/>
                <a:gridCol w="1397386"/>
                <a:gridCol w="1018825"/>
              </a:tblGrid>
              <a:tr h="39604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Fase</a:t>
                      </a:r>
                    </a:p>
                  </a:txBody>
                  <a:tcPr marL="13346" marR="13346" marT="0" marB="0" vert="vert27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Obiettivo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Discipline coinvolte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Descrizione delle attività</a:t>
                      </a:r>
                    </a:p>
                  </a:txBody>
                  <a:tcPr marL="13346" marR="13346" marT="0" marB="0"/>
                </a:tc>
                <a:tc gridSpan="3">
                  <a:txBody>
                    <a:bodyPr/>
                    <a:lstStyle/>
                    <a:p>
                      <a:endParaRPr lang="it-IT"/>
                    </a:p>
                  </a:txBody>
                  <a:tcPr marL="13346" marR="133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60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Organizzazione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Risorse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(Materiali, mezzi)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Metodi</a:t>
                      </a:r>
                    </a:p>
                  </a:txBody>
                  <a:tcPr marL="13346" marR="13346" marT="0" marB="0"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387379"/>
              </p:ext>
            </p:extLst>
          </p:nvPr>
        </p:nvGraphicFramePr>
        <p:xfrm>
          <a:off x="683568" y="1988840"/>
          <a:ext cx="8229601" cy="381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013"/>
                <a:gridCol w="1129101"/>
                <a:gridCol w="985906"/>
                <a:gridCol w="2699309"/>
                <a:gridCol w="762061"/>
                <a:gridCol w="1397386"/>
                <a:gridCol w="1018825"/>
              </a:tblGrid>
              <a:tr h="2565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Cogliere  gli scambi culturali tra  i diversi mondi  come forma di incontro tra culture.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Italiano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lettura e sintesi di un’unica fiaba nella versione proposta in diversi paesi ( Cenerentola e le sue versioni)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Analisi delle analogie e delle differenze tra le diverse fiabe del mondo lette.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Conversazione orientata a comprendere i meticciamenti culturali.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Testo fantastico: La fiaba-riassunto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Ortografia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Morfologia: i tempi composti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piccolo gruppo. Lavoro con gruppo classe.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testi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Analisi comparata. Conversazione orientata.</a:t>
                      </a:r>
                    </a:p>
                  </a:txBody>
                  <a:tcPr marL="67901" marR="679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27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1916832"/>
            <a:ext cx="68407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  <a:tab pos="3060065" algn="ctr"/>
                <a:tab pos="6120130" algn="r"/>
              </a:tabLst>
            </a:pPr>
            <a:r>
              <a:rPr lang="it-IT" sz="2800" b="1" i="1" u="sng" dirty="0">
                <a:latin typeface="Verdana"/>
                <a:ea typeface="Times New Roman"/>
              </a:rPr>
              <a:t>Obiettivo Formativo</a:t>
            </a:r>
            <a:r>
              <a:rPr lang="it-IT" sz="2800" b="1" dirty="0">
                <a:latin typeface="Verdana"/>
                <a:ea typeface="Times New Roman"/>
              </a:rPr>
              <a:t> </a:t>
            </a:r>
            <a:endParaRPr lang="it-IT" sz="2800" dirty="0">
              <a:latin typeface="Times New Roman"/>
              <a:ea typeface="Times New Roman"/>
            </a:endParaRPr>
          </a:p>
          <a:p>
            <a:r>
              <a:rPr lang="it-IT" sz="2800" i="1" dirty="0">
                <a:latin typeface="Verdana"/>
                <a:ea typeface="Times New Roman"/>
                <a:cs typeface="Times New Roman"/>
              </a:rPr>
              <a:t>Prendere coscienza che lo scambio  tra culture è sempre esistito e che esso realizza un incontro positivo e costruttivo di nuove idee.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272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09233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+mj-lt"/>
              </a:rPr>
              <a:t>FASE 3: </a:t>
            </a:r>
            <a:r>
              <a:rPr lang="it-IT" b="1" dirty="0" smtClean="0">
                <a:latin typeface="+mj-lt"/>
                <a:ea typeface="Times New Roman"/>
                <a:cs typeface="Times New Roman"/>
              </a:rPr>
              <a:t>Cogliere  </a:t>
            </a:r>
            <a:r>
              <a:rPr lang="it-IT" b="1" dirty="0">
                <a:latin typeface="+mj-lt"/>
                <a:ea typeface="Times New Roman"/>
                <a:cs typeface="Times New Roman"/>
              </a:rPr>
              <a:t>gli scambi culturali tra  i diversi mondi  come forma di incontro tra culture</a:t>
            </a:r>
            <a:r>
              <a:rPr lang="it-IT" b="1" dirty="0" smtClean="0">
                <a:latin typeface="+mj-lt"/>
                <a:ea typeface="Times New Roman"/>
                <a:cs typeface="Times New Roman"/>
              </a:rPr>
              <a:t>.</a:t>
            </a:r>
            <a:endParaRPr lang="it-IT" b="1" dirty="0">
              <a:latin typeface="+mj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80414"/>
              </p:ext>
            </p:extLst>
          </p:nvPr>
        </p:nvGraphicFramePr>
        <p:xfrm>
          <a:off x="1007604" y="2492896"/>
          <a:ext cx="705678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74441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l’insegnante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l’alunno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Legge una,</a:t>
                      </a:r>
                      <a:r>
                        <a:rPr lang="it-IT" baseline="0" dirty="0" smtClean="0"/>
                        <a:t> per volta, 4 </a:t>
                      </a:r>
                      <a:r>
                        <a:rPr lang="it-IT" dirty="0" smtClean="0"/>
                        <a:t>fiabe provenienti</a:t>
                      </a:r>
                      <a:r>
                        <a:rPr lang="it-IT" baseline="0" dirty="0" smtClean="0"/>
                        <a:t> da un altri Paesi</a:t>
                      </a:r>
                    </a:p>
                    <a:p>
                      <a:r>
                        <a:rPr lang="it-IT" baseline="0" dirty="0" smtClean="0"/>
                        <a:t> Chiede di completare una tabella, per ciascuna, inserendo i dati emersi dall’ascolto</a:t>
                      </a:r>
                    </a:p>
                    <a:p>
                      <a:r>
                        <a:rPr lang="it-IT" baseline="0" dirty="0" smtClean="0"/>
                        <a:t>Chiede di riunirsi in piccoli gruppi e completare una tabella riassuntiva delle 4 fiabe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Ascolta </a:t>
                      </a:r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Completa la tabella e</a:t>
                      </a:r>
                      <a:r>
                        <a:rPr lang="it-IT" baseline="0" dirty="0" smtClean="0"/>
                        <a:t> condivide con la classe ciò che ha scritto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Si riunisce in gruppo e completa insieme agli altri la tabella. Infine condivide con il resto della classe il proprio lavoro.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1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869">
            <a:off x="1227986" y="1459240"/>
            <a:ext cx="2453401" cy="15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96" y="3861048"/>
            <a:ext cx="1770767" cy="118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30">
            <a:off x="5133835" y="1368136"/>
            <a:ext cx="2437625" cy="185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293">
            <a:off x="4422488" y="3761182"/>
            <a:ext cx="2322930" cy="17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976100" y="332656"/>
            <a:ext cx="16519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Vasilissa</a:t>
            </a:r>
            <a:r>
              <a:rPr lang="it-IT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bella</a:t>
            </a:r>
            <a:endParaRPr lang="it-IT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00192" y="583176"/>
            <a:ext cx="16722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Zezzolla</a:t>
            </a:r>
            <a:r>
              <a:rPr lang="it-IT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it-IT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42262" y="5445224"/>
            <a:ext cx="21747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 Pesciolino</a:t>
            </a:r>
          </a:p>
          <a:p>
            <a:pPr algn="ctr"/>
            <a:r>
              <a:rPr lang="it-IT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rosso</a:t>
            </a:r>
            <a:endParaRPr lang="it-IT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891575" y="5445224"/>
            <a:ext cx="10342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Xen</a:t>
            </a:r>
            <a:r>
              <a:rPr lang="it-IT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</a:p>
          <a:p>
            <a:pPr algn="ctr"/>
            <a:r>
              <a:rPr lang="it-IT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Yan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it-IT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55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27342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Nella prima parte di questa fase gli alunni hanno ascoltato una fiaba per volta analizzandole successivamente rispondendo a delle domande di comprensione. Infine hanno inserito i dati emersi in una tabella</a:t>
            </a:r>
            <a:endParaRPr lang="it-IT" dirty="0"/>
          </a:p>
        </p:txBody>
      </p:sp>
      <p:pic>
        <p:nvPicPr>
          <p:cNvPr id="6146" name="Picture 2" descr="C:\Users\Susy\Desktop\fi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0" y="1484784"/>
            <a:ext cx="7043822" cy="4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sy\Desktop\fiab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868">
            <a:off x="107504" y="116632"/>
            <a:ext cx="4598878" cy="65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usy\Desktop\fiab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974">
            <a:off x="4757893" y="207503"/>
            <a:ext cx="4104456" cy="65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67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64680"/>
              </p:ext>
            </p:extLst>
          </p:nvPr>
        </p:nvGraphicFramePr>
        <p:xfrm>
          <a:off x="107504" y="1700808"/>
          <a:ext cx="8892480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7270"/>
                <a:gridCol w="1045100"/>
                <a:gridCol w="921185"/>
                <a:gridCol w="2409253"/>
                <a:gridCol w="1275487"/>
                <a:gridCol w="1062906"/>
                <a:gridCol w="1381279"/>
              </a:tblGrid>
              <a:tr h="2965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Fase</a:t>
                      </a:r>
                    </a:p>
                  </a:txBody>
                  <a:tcPr marL="13346" marR="13346" marT="0" marB="0" vert="vert27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Obiettivo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Discipline coinvolte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Descrizione delle attività</a:t>
                      </a:r>
                    </a:p>
                  </a:txBody>
                  <a:tcPr marL="13346" marR="13346" marT="0" marB="0"/>
                </a:tc>
                <a:tc gridSpan="3">
                  <a:txBody>
                    <a:bodyPr/>
                    <a:lstStyle/>
                    <a:p>
                      <a:endParaRPr lang="it-IT" dirty="0"/>
                    </a:p>
                  </a:txBody>
                  <a:tcPr marL="13346" marR="133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7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Organizzazione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Risorse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(Materiali, mezzi)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Metodi</a:t>
                      </a:r>
                    </a:p>
                  </a:txBody>
                  <a:tcPr marL="13346" marR="13346" marT="0" marB="0"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52289"/>
              </p:ext>
            </p:extLst>
          </p:nvPr>
        </p:nvGraphicFramePr>
        <p:xfrm>
          <a:off x="107504" y="2492896"/>
          <a:ext cx="8856983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081"/>
                <a:gridCol w="1215179"/>
                <a:gridCol w="1061066"/>
                <a:gridCol w="2905090"/>
                <a:gridCol w="820157"/>
                <a:gridCol w="1503915"/>
                <a:gridCol w="1096495"/>
              </a:tblGrid>
              <a:tr h="1358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Cogliere attraverso gli ambienti  le specificità delle diverse culture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Italiano e geografia 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Individuazione  dei paesaggi e degli oggetti delle fiabe da parte di ciascun gruppo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Riproduzione dei paesaggi e analisi delle loro caratteristiche morfologiche e antropiche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Debriefing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con piccolo gruppo 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 gruppo classe 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Immagini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Video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Cartine geografiche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Laboratorio per costruzione di oggetti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Conversazione orientata.</a:t>
                      </a:r>
                    </a:p>
                  </a:txBody>
                  <a:tcPr marL="67901" marR="679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826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FASE 4: </a:t>
            </a:r>
            <a:r>
              <a:rPr lang="it-IT" dirty="0" smtClean="0"/>
              <a:t>Cogliere </a:t>
            </a:r>
            <a:r>
              <a:rPr lang="it-IT" dirty="0"/>
              <a:t>attraverso gli ambienti  le specificità delle diverse culture</a:t>
            </a:r>
            <a:r>
              <a:rPr lang="it-IT" b="1" dirty="0" smtClean="0"/>
              <a:t> </a:t>
            </a:r>
            <a:endParaRPr lang="it-IT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9798"/>
              </p:ext>
            </p:extLst>
          </p:nvPr>
        </p:nvGraphicFramePr>
        <p:xfrm>
          <a:off x="683568" y="1412776"/>
          <a:ext cx="7488831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5"/>
                <a:gridCol w="374441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l’insegnante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l’alunno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Presenta</a:t>
                      </a:r>
                      <a:r>
                        <a:rPr lang="it-IT" baseline="0" dirty="0" smtClean="0"/>
                        <a:t>  4 testi sui Paesi da cui provengono le fiabe in cui vengono descritte le loro caratteristiche morfologiche e antropiche.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Chiede di associare ogni fiaba al Paese di provenienza secondo gli oggetti presenti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Presenta l’immagine della Sagrata </a:t>
                      </a:r>
                      <a:r>
                        <a:rPr lang="it-IT" baseline="0" dirty="0" err="1" smtClean="0"/>
                        <a:t>Familia</a:t>
                      </a:r>
                      <a:r>
                        <a:rPr lang="it-IT" baseline="0" dirty="0" smtClean="0"/>
                        <a:t> e chiede di cogliere meticciamenti artistici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</a:t>
                      </a:r>
                      <a:r>
                        <a:rPr lang="it-IT" baseline="0" dirty="0" smtClean="0"/>
                        <a:t> riunisce in gruppo e discute sul testo. </a:t>
                      </a:r>
                    </a:p>
                    <a:p>
                      <a:r>
                        <a:rPr lang="it-IT" baseline="0" dirty="0" smtClean="0"/>
                        <a:t>Prepara un cartellone riassuntivo e ciascun gruppo espone il proprio lavoro.</a:t>
                      </a:r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Associa in base alle caratteristiche</a:t>
                      </a:r>
                    </a:p>
                    <a:p>
                      <a:endParaRPr lang="it-IT" baseline="0" dirty="0" smtClean="0"/>
                    </a:p>
                    <a:p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Osserva e si confronta con i compagni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omani.arcoiris.tv/sito/uploads/2011/01/mappa-tunisia-227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1"/>
            <a:ext cx="1239579" cy="16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oldrek.com/Immagini/russia_fisico_polit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8" y="2979695"/>
            <a:ext cx="2216405" cy="15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isultati immagini per cina car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8" name="Picture 8" descr="Risultati immagini per c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13" y="1124744"/>
            <a:ext cx="1845086" cy="13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hope-of-israel.org/img/Persianmap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13" y="2780928"/>
            <a:ext cx="2033049" cy="15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isultati immagini per zoccoli d'oro tunis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52" y="1124744"/>
            <a:ext cx="975933" cy="12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cronacheletterarie.com/wp-content/uploads/2014/09/getacg-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76919"/>
            <a:ext cx="1971671" cy="14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Risultati immagini per ita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40" name="Picture 20" descr="Risultati immagini per ital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67" y="4246635"/>
            <a:ext cx="1824692" cy="15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2" descr="Risultati immagini per pianel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24" descr="Risultati immagini per pianel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46" name="Picture 26" descr="http://www.arsetfuror.com/img01/Co7Pianelle700f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01" y="2693789"/>
            <a:ext cx="20478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8" descr="Risultati immagini per bambola di pezz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50" name="Picture 30" descr="http://static.pourfemme.it/pfwww/fotogallery/979X0/50007/bambola-di-pezz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48" y="4725143"/>
            <a:ext cx="1266479" cy="126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http://www.veschetti.it/ImmaginiProdotti/ves6934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63" y="4358661"/>
            <a:ext cx="1410494" cy="14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495436"/>
              </p:ext>
            </p:extLst>
          </p:nvPr>
        </p:nvGraphicFramePr>
        <p:xfrm>
          <a:off x="107504" y="1772816"/>
          <a:ext cx="8892480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7270"/>
                <a:gridCol w="1045100"/>
                <a:gridCol w="921185"/>
                <a:gridCol w="2409253"/>
                <a:gridCol w="1275487"/>
                <a:gridCol w="1062906"/>
                <a:gridCol w="1381279"/>
              </a:tblGrid>
              <a:tr h="2965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Fase</a:t>
                      </a:r>
                    </a:p>
                  </a:txBody>
                  <a:tcPr marL="13346" marR="13346" marT="0" marB="0" vert="vert27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Obiettivo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Discipline coinvolte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Descrizione delle attività</a:t>
                      </a:r>
                    </a:p>
                  </a:txBody>
                  <a:tcPr marL="13346" marR="13346" marT="0" marB="0"/>
                </a:tc>
                <a:tc gridSpan="3">
                  <a:txBody>
                    <a:bodyPr/>
                    <a:lstStyle/>
                    <a:p>
                      <a:endParaRPr lang="it-IT" dirty="0"/>
                    </a:p>
                  </a:txBody>
                  <a:tcPr marL="13346" marR="133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7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Organizzazione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Risorse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(Materiali, mezzi)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Metodi</a:t>
                      </a:r>
                    </a:p>
                  </a:txBody>
                  <a:tcPr marL="13346" marR="13346" marT="0" marB="0"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60720"/>
              </p:ext>
            </p:extLst>
          </p:nvPr>
        </p:nvGraphicFramePr>
        <p:xfrm>
          <a:off x="107505" y="2564904"/>
          <a:ext cx="8856982" cy="256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081"/>
                <a:gridCol w="1215177"/>
                <a:gridCol w="1061067"/>
                <a:gridCol w="2905090"/>
                <a:gridCol w="820157"/>
                <a:gridCol w="1503915"/>
                <a:gridCol w="1096495"/>
              </a:tblGrid>
              <a:tr h="1358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Prendere coscienza della presenza di un patrimonio culturale comune legato alla fusione di  stili artistici di diverse culture</a:t>
                      </a: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Arte ed immagine.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Analisi di immagini della Sagrada </a:t>
                      </a:r>
                      <a:r>
                        <a:rPr lang="it-IT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Familia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 Barcellona; selezione e lezione sugli stili diversi presenti ( arte gotica, art </a:t>
                      </a:r>
                      <a:r>
                        <a:rPr lang="it-IT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nouveau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 arte </a:t>
                      </a:r>
                      <a:r>
                        <a:rPr lang="it-IT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mudejar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e attività di </a:t>
                      </a:r>
                      <a:r>
                        <a:rPr lang="it-IT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metacognizione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sulla “creolizzazione” artistica.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con gruppo classe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Immagini della Sagrada </a:t>
                      </a:r>
                      <a:r>
                        <a:rPr lang="it-IT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Familia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 Barcellona.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Osservazione di immagini; lezione; ascolto; meta cognizione e riconoscimento di stili diversi.</a:t>
                      </a:r>
                    </a:p>
                  </a:txBody>
                  <a:tcPr marL="67901" marR="679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80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e/ee/Sagrada_Familia_01.jpg/320px-Sagrada_Fami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793868" cy="45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45697"/>
              </p:ext>
            </p:extLst>
          </p:nvPr>
        </p:nvGraphicFramePr>
        <p:xfrm>
          <a:off x="107504" y="1772816"/>
          <a:ext cx="8892480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7270"/>
                <a:gridCol w="1045100"/>
                <a:gridCol w="921185"/>
                <a:gridCol w="2409253"/>
                <a:gridCol w="1275487"/>
                <a:gridCol w="1062906"/>
                <a:gridCol w="1381279"/>
              </a:tblGrid>
              <a:tr h="2965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Fase</a:t>
                      </a:r>
                    </a:p>
                  </a:txBody>
                  <a:tcPr marL="13346" marR="13346" marT="0" marB="0" vert="vert27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Obiettivo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Discipline coinvolte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Descrizione delle attività</a:t>
                      </a:r>
                    </a:p>
                  </a:txBody>
                  <a:tcPr marL="13346" marR="13346" marT="0" marB="0"/>
                </a:tc>
                <a:tc gridSpan="3">
                  <a:txBody>
                    <a:bodyPr/>
                    <a:lstStyle/>
                    <a:p>
                      <a:endParaRPr lang="it-IT" dirty="0"/>
                    </a:p>
                  </a:txBody>
                  <a:tcPr marL="13346" marR="133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7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Organizzazione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Risorse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(Materiali, mezzi)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Metodi</a:t>
                      </a:r>
                    </a:p>
                  </a:txBody>
                  <a:tcPr marL="13346" marR="13346" marT="0" marB="0"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89812"/>
              </p:ext>
            </p:extLst>
          </p:nvPr>
        </p:nvGraphicFramePr>
        <p:xfrm>
          <a:off x="107504" y="2636912"/>
          <a:ext cx="8928992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2088"/>
                <a:gridCol w="1008112"/>
                <a:gridCol w="936104"/>
                <a:gridCol w="2448272"/>
                <a:gridCol w="1122864"/>
                <a:gridCol w="1073888"/>
                <a:gridCol w="1547664"/>
              </a:tblGrid>
              <a:tr h="905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Costruire  una storia </a:t>
                      </a:r>
                      <a:r>
                        <a:rPr lang="it-IT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meticciata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per i nostri giorni.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Italiano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Costruzione di  una favola utilizzando gli oggetti diversi a  diposizione con l’obiettivo di immaginare una situazione nuova dove prevalga tra i vari personaggi un atteggiamento di cooperazione.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con piccolo gruppo.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Favola degli allievi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Laboratorio di scrittura creativa.</a:t>
                      </a:r>
                    </a:p>
                  </a:txBody>
                  <a:tcPr marL="67901" marR="679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99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53796" y="1268760"/>
            <a:ext cx="583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Assi coinvolti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>
            <a:off x="2051720" y="2276872"/>
            <a:ext cx="2304256" cy="72008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4355976" y="2280094"/>
            <a:ext cx="0" cy="186898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355976" y="2249132"/>
            <a:ext cx="2160240" cy="103585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899592" y="3140968"/>
            <a:ext cx="2985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linguistico</a:t>
            </a:r>
            <a:endParaRPr lang="it-IT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869831" y="4152666"/>
            <a:ext cx="29722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Storico</a:t>
            </a:r>
          </a:p>
          <a:p>
            <a:pPr algn="ctr"/>
            <a:r>
              <a:rPr lang="it-IT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geografico</a:t>
            </a:r>
            <a:endParaRPr lang="it-IT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308110" y="3206913"/>
            <a:ext cx="3031599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Educazioni:</a:t>
            </a:r>
          </a:p>
          <a:p>
            <a:pPr algn="ctr"/>
            <a:r>
              <a:rPr lang="it-IT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Arte</a:t>
            </a:r>
          </a:p>
          <a:p>
            <a:pPr algn="ctr"/>
            <a:r>
              <a:rPr lang="it-IT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Musica</a:t>
            </a:r>
          </a:p>
          <a:p>
            <a:pPr algn="ctr"/>
            <a:r>
              <a:rPr lang="it-IT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teatro</a:t>
            </a:r>
            <a:endParaRPr lang="it-IT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019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141277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FASE 5</a:t>
            </a:r>
            <a:r>
              <a:rPr lang="it-IT" b="1" dirty="0" smtClean="0"/>
              <a:t>: </a:t>
            </a:r>
            <a:r>
              <a:rPr lang="it-IT" dirty="0" smtClean="0"/>
              <a:t>Costruire  </a:t>
            </a:r>
            <a:r>
              <a:rPr lang="it-IT" dirty="0"/>
              <a:t>una storia </a:t>
            </a:r>
            <a:r>
              <a:rPr lang="it-IT" dirty="0" err="1"/>
              <a:t>meticciata</a:t>
            </a:r>
            <a:r>
              <a:rPr lang="it-IT" dirty="0"/>
              <a:t>  per i nostri giorni.</a:t>
            </a:r>
            <a:r>
              <a:rPr lang="it-IT" b="1" dirty="0" smtClean="0"/>
              <a:t> </a:t>
            </a:r>
            <a:endParaRPr lang="it-IT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60359"/>
              </p:ext>
            </p:extLst>
          </p:nvPr>
        </p:nvGraphicFramePr>
        <p:xfrm>
          <a:off x="1524000" y="2348880"/>
          <a:ext cx="6096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l’insegnante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l’alunno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Chiede di scrivere una fiaba utilizzando</a:t>
                      </a:r>
                      <a:r>
                        <a:rPr lang="it-IT" baseline="0" dirty="0" smtClean="0"/>
                        <a:t> gli oggetti presenti nelle fiabe ascoltate in modo da costruirne una nuova in cui prevalga il filo conduttore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Scrive una fiaba</a:t>
                      </a:r>
                    </a:p>
                    <a:p>
                      <a:r>
                        <a:rPr lang="it-IT" dirty="0" smtClean="0"/>
                        <a:t>Condivide quanto scritto con il gruppo classe</a:t>
                      </a:r>
                    </a:p>
                    <a:p>
                      <a:r>
                        <a:rPr lang="it-IT" dirty="0" smtClean="0"/>
                        <a:t>Costruisce,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unendo le diverse situazioni, una fiaba nuova che fungerà da canovaccio</a:t>
                      </a:r>
                      <a:r>
                        <a:rPr lang="it-IT" baseline="0" dirty="0" smtClean="0"/>
                        <a:t> teatrale.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8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sy\Desktop\fot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758317"/>
            <a:ext cx="4558382" cy="58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4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usy\Desktop\foto elvi\1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670">
            <a:off x="309442" y="903458"/>
            <a:ext cx="4240473" cy="31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usy\Desktop\foto elvi\fot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074">
            <a:off x="4321528" y="1233914"/>
            <a:ext cx="4453059" cy="33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usy\Desktop\foto elvi\16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85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48033"/>
              </p:ext>
            </p:extLst>
          </p:nvPr>
        </p:nvGraphicFramePr>
        <p:xfrm>
          <a:off x="107504" y="1556792"/>
          <a:ext cx="8892480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7270"/>
                <a:gridCol w="1045100"/>
                <a:gridCol w="921185"/>
                <a:gridCol w="2409253"/>
                <a:gridCol w="1379920"/>
                <a:gridCol w="1296144"/>
                <a:gridCol w="1043608"/>
              </a:tblGrid>
              <a:tr h="2965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Fase</a:t>
                      </a:r>
                    </a:p>
                  </a:txBody>
                  <a:tcPr marL="13346" marR="13346" marT="0" marB="0" vert="vert27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Obiettivo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Discipline coinvolte</a:t>
                      </a:r>
                    </a:p>
                  </a:txBody>
                  <a:tcPr marL="13346" marR="1334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Descrizione delle attività</a:t>
                      </a:r>
                    </a:p>
                  </a:txBody>
                  <a:tcPr marL="13346" marR="13346" marT="0" marB="0"/>
                </a:tc>
                <a:tc gridSpan="3">
                  <a:txBody>
                    <a:bodyPr/>
                    <a:lstStyle/>
                    <a:p>
                      <a:endParaRPr lang="it-IT" dirty="0"/>
                    </a:p>
                  </a:txBody>
                  <a:tcPr marL="13346" marR="1334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7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Organizzazione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Risorse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(Materiali, mezzi)</a:t>
                      </a:r>
                    </a:p>
                  </a:txBody>
                  <a:tcPr marL="13346" marR="133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Metodi</a:t>
                      </a:r>
                    </a:p>
                  </a:txBody>
                  <a:tcPr marL="13346" marR="13346" marT="0" marB="0"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59952"/>
              </p:ext>
            </p:extLst>
          </p:nvPr>
        </p:nvGraphicFramePr>
        <p:xfrm>
          <a:off x="107504" y="2420888"/>
          <a:ext cx="8939338" cy="182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2088"/>
                <a:gridCol w="1008112"/>
                <a:gridCol w="1008112"/>
                <a:gridCol w="2376264"/>
                <a:gridCol w="1368152"/>
                <a:gridCol w="1279919"/>
                <a:gridCol w="1106691"/>
              </a:tblGrid>
              <a:tr h="1056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Attività di meta cognizione 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Italiano, geografia, arte ed immagine.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Analisi del percorso e meta cognizione con acquisizione dell’incremento cognitivo. affettivo ed emotivo.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Testo narrativo autobiografico e argomentativo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con gruppo classe; </a:t>
                      </a: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individuale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Metacogni</a:t>
                      </a:r>
                      <a:r>
                        <a:rPr lang="it-IT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-zione</a:t>
                      </a:r>
                    </a:p>
                  </a:txBody>
                  <a:tcPr marL="67901" marR="679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800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96992"/>
              </p:ext>
            </p:extLst>
          </p:nvPr>
        </p:nvGraphicFramePr>
        <p:xfrm>
          <a:off x="1475656" y="1412776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l’insegnante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Cosa fa l’alunno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Pone</a:t>
                      </a:r>
                      <a:r>
                        <a:rPr lang="it-IT" baseline="0" dirty="0" smtClean="0"/>
                        <a:t> delle domande stimolo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Risponde</a:t>
                      </a:r>
                      <a:r>
                        <a:rPr lang="it-IT" baseline="0" dirty="0" smtClean="0"/>
                        <a:t>, ascolta, si confronta e organizza le risposte in un grafico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Susy\Desktop\IMG_07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22295" r="3762" b="22190"/>
          <a:stretch/>
        </p:blipFill>
        <p:spPr bwMode="auto">
          <a:xfrm rot="10800000">
            <a:off x="1835696" y="3212976"/>
            <a:ext cx="5187287" cy="33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75393" y="85978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FASE </a:t>
            </a:r>
            <a:r>
              <a:rPr lang="it-IT" b="1" dirty="0" smtClean="0"/>
              <a:t>7 : </a:t>
            </a:r>
            <a:r>
              <a:rPr lang="it-IT" dirty="0" err="1" smtClean="0"/>
              <a:t>Metacognizione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59774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usy\Desktop\fot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584393" cy="59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usy\Desktop\foto 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836712"/>
            <a:ext cx="4039052" cy="59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usy\Desktop\foto 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75412"/>
            <a:ext cx="48082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41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126876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VERIFICA </a:t>
            </a:r>
            <a:r>
              <a:rPr lang="it-IT" b="1" dirty="0" smtClean="0"/>
              <a:t>: COMPITO  IN SITUAZIONE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755576" y="2492896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Ricerca di forme di meticciamenti culturali  presenti nella propria realtà locale attraverso le ricette tipiche di diversi Continenti</a:t>
            </a:r>
          </a:p>
        </p:txBody>
      </p:sp>
    </p:spTree>
    <p:extLst>
      <p:ext uri="{BB962C8B-B14F-4D97-AF65-F5344CB8AC3E}">
        <p14:creationId xmlns:p14="http://schemas.microsoft.com/office/powerpoint/2010/main" val="32764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1258">
            <a:off x="971034" y="1678077"/>
            <a:ext cx="3440761" cy="258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556">
            <a:off x="4820789" y="2772665"/>
            <a:ext cx="3362574" cy="252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9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" t="29382" r="8661" b="13914"/>
          <a:stretch/>
        </p:blipFill>
        <p:spPr bwMode="auto">
          <a:xfrm rot="9712115">
            <a:off x="397243" y="687416"/>
            <a:ext cx="3970962" cy="2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15" b="9275"/>
          <a:stretch/>
        </p:blipFill>
        <p:spPr bwMode="auto">
          <a:xfrm rot="10800000">
            <a:off x="2474702" y="3852226"/>
            <a:ext cx="4064000" cy="241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4" r="6959"/>
          <a:stretch/>
        </p:blipFill>
        <p:spPr bwMode="auto">
          <a:xfrm rot="11807333">
            <a:off x="4814415" y="640866"/>
            <a:ext cx="3898728" cy="270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052736"/>
            <a:ext cx="83813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Competenze di cittadinanza</a:t>
            </a:r>
            <a:endParaRPr lang="it-IT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2132856"/>
            <a:ext cx="48618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spc="0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decentramento</a:t>
            </a:r>
            <a:endParaRPr lang="it-IT" sz="4000" b="1" cap="all" spc="0" dirty="0">
              <a:ln w="0"/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2958557"/>
            <a:ext cx="43502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spc="0" dirty="0" err="1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interelazione</a:t>
            </a:r>
            <a:endParaRPr lang="it-IT" sz="4000" b="1" cap="all" spc="0" dirty="0">
              <a:ln w="0"/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3789040"/>
            <a:ext cx="24447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spc="0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empatia</a:t>
            </a:r>
            <a:endParaRPr lang="it-IT" sz="4000" b="1" cap="all" spc="0" dirty="0">
              <a:ln w="0"/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4496926"/>
            <a:ext cx="3133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spc="0" dirty="0" smtClean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relazione</a:t>
            </a:r>
            <a:endParaRPr lang="it-IT" sz="4000" b="1" cap="all" spc="0" dirty="0">
              <a:ln w="0"/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41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89301"/>
              </p:ext>
            </p:extLst>
          </p:nvPr>
        </p:nvGraphicFramePr>
        <p:xfrm>
          <a:off x="539552" y="1124744"/>
          <a:ext cx="8136903" cy="44473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37636"/>
                <a:gridCol w="1092913"/>
                <a:gridCol w="954306"/>
                <a:gridCol w="2039681"/>
                <a:gridCol w="1296144"/>
                <a:gridCol w="936104"/>
                <a:gridCol w="1080119"/>
              </a:tblGrid>
              <a:tr h="3467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Verdana"/>
                          <a:ea typeface="Times New Roman"/>
                        </a:rPr>
                        <a:t>Fase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36" marR="4593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  <a:latin typeface="Verdana"/>
                          <a:ea typeface="Times New Roman"/>
                        </a:rPr>
                        <a:t>Obiettivo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Discipline coinvolte</a:t>
                      </a:r>
                      <a:endParaRPr lang="it-IT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Descrizione delle attività</a:t>
                      </a:r>
                      <a:endParaRPr lang="it-IT" sz="105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Repertorio ORM</a:t>
                      </a:r>
                      <a:endParaRPr lang="it-IT" sz="105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124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Organizzazione</a:t>
                      </a:r>
                      <a:endParaRPr lang="it-IT" sz="105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Risorse</a:t>
                      </a:r>
                      <a:endParaRPr lang="it-IT" sz="105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(Materiali, mezzi)</a:t>
                      </a:r>
                      <a:endParaRPr lang="it-IT" sz="105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Metodi</a:t>
                      </a:r>
                      <a:endParaRPr lang="it-IT" sz="105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4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Verdana"/>
                          <a:ea typeface="Times New Roman"/>
                        </a:rPr>
                        <a:t>0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Verdana"/>
                          <a:ea typeface="Times New Roman"/>
                        </a:rPr>
                        <a:t>Rilevare l’ostacolo epistemologico mediante la conversazione clinica.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italiano</a:t>
                      </a: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Disposizione della classe in una situazione di </a:t>
                      </a:r>
                      <a:r>
                        <a:rPr lang="it-IT" sz="1050" i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circle</a:t>
                      </a:r>
                      <a:r>
                        <a:rPr lang="it-IT" sz="105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time</a:t>
                      </a:r>
                      <a:r>
                        <a:rPr lang="it-IT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ed effettuazione della conversazione clinica.</a:t>
                      </a: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Lavoro con il gruppo classe.</a:t>
                      </a: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Registratore audio, computer per trascrizione conversazione clinica.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Euristico partecipativo e dialogico.</a:t>
                      </a:r>
                    </a:p>
                  </a:txBody>
                  <a:tcPr marL="45936" marR="45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32400"/>
              </p:ext>
            </p:extLst>
          </p:nvPr>
        </p:nvGraphicFramePr>
        <p:xfrm>
          <a:off x="683568" y="1700808"/>
          <a:ext cx="7632848" cy="29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1234936">
                <a:tc>
                  <a:txBody>
                    <a:bodyPr/>
                    <a:lstStyle/>
                    <a:p>
                      <a:r>
                        <a:rPr lang="it-IT" dirty="0" smtClean="0"/>
                        <a:t>Cosa  fa  l’insegnante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Cosa  fa l’alunno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Chiede di</a:t>
                      </a:r>
                      <a:r>
                        <a:rPr lang="it-IT" baseline="0" dirty="0" smtClean="0"/>
                        <a:t> sedersi in circolo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Pone </a:t>
                      </a:r>
                      <a:r>
                        <a:rPr lang="it-IT" dirty="0" smtClean="0"/>
                        <a:t>domande </a:t>
                      </a:r>
                      <a:r>
                        <a:rPr lang="it-IT" dirty="0" smtClean="0"/>
                        <a:t>stimolo</a:t>
                      </a:r>
                    </a:p>
                    <a:p>
                      <a:r>
                        <a:rPr lang="it-IT" dirty="0" smtClean="0"/>
                        <a:t>Registra le risposte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 siede</a:t>
                      </a:r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Risponde</a:t>
                      </a:r>
                      <a:r>
                        <a:rPr lang="it-IT" baseline="0" dirty="0" smtClean="0"/>
                        <a:t> intervenendo secondo le regole della comunicazione, ascolta gli altri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0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i="1" dirty="0">
                <a:latin typeface="Verdana"/>
                <a:ea typeface="Times New Roman"/>
              </a:rPr>
              <a:t>Cosa ti fa venire in mente l’incontro con l’altro?</a:t>
            </a:r>
            <a:endParaRPr lang="it-IT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i="1" dirty="0">
                <a:latin typeface="Verdana"/>
                <a:ea typeface="Times New Roman"/>
              </a:rPr>
              <a:t>Chi è l’altro?</a:t>
            </a:r>
            <a:endParaRPr lang="it-IT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i="1" dirty="0">
                <a:latin typeface="Verdana"/>
                <a:ea typeface="Times New Roman"/>
              </a:rPr>
              <a:t>Dove vedi la presenza dell’altro?</a:t>
            </a:r>
            <a:endParaRPr lang="it-IT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i="1" dirty="0">
                <a:latin typeface="Verdana"/>
                <a:ea typeface="Times New Roman"/>
              </a:rPr>
              <a:t>Dove l’incontri?</a:t>
            </a:r>
            <a:endParaRPr lang="it-IT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i="1" dirty="0">
                <a:latin typeface="Verdana"/>
                <a:ea typeface="Times New Roman"/>
              </a:rPr>
              <a:t>Cosa accade quando incontri  l’altro?</a:t>
            </a:r>
            <a:endParaRPr lang="it-IT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i="1" dirty="0">
                <a:latin typeface="Verdana"/>
                <a:ea typeface="Times New Roman"/>
              </a:rPr>
              <a:t>Come ti senti dopo l’incontro</a:t>
            </a:r>
            <a:r>
              <a:rPr lang="it-IT" dirty="0">
                <a:latin typeface="Verdana"/>
                <a:ea typeface="Times New Roman"/>
              </a:rPr>
              <a:t>?</a:t>
            </a:r>
            <a:endParaRPr lang="it-IT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1412776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Le domande stimolo per rilevare le conoscenze spontanee che i bambini hanno riguardo il rapporto con l’altro</a:t>
            </a:r>
            <a:r>
              <a:rPr lang="it-IT" sz="2000" dirty="0" smtClean="0"/>
              <a:t> </a:t>
            </a:r>
            <a:r>
              <a:rPr lang="it-IT" sz="2000" b="1" dirty="0" smtClean="0"/>
              <a:t>sono state: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480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9672" y="141277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2400" b="1" i="1" dirty="0">
                <a:solidFill>
                  <a:srgbClr val="FF0000"/>
                </a:solidFill>
                <a:latin typeface="Verdana"/>
                <a:ea typeface="Times New Roman"/>
              </a:rPr>
              <a:t>Cosa ti fa venire in mente l’incontro con l’altro?</a:t>
            </a:r>
            <a:endParaRPr lang="it-IT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11660" y="2492896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Alla prima domanda gli alunni in maggioranza lo hanno associato al provare sentimenti e al creare un legame di amicizia. Un bambino lo ha associato al litigare perché spesso da un primo incontro nasce uno scontro e uno solo lo ha associato alla conoscenza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562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636</TotalTime>
  <Words>1720</Words>
  <Application>Microsoft Office PowerPoint</Application>
  <PresentationFormat>Presentazione su schermo (4:3)</PresentationFormat>
  <Paragraphs>364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Equinozio</vt:lpstr>
      <vt:lpstr>CREOLIZZAZIONE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CREOLIZZAZIONE</dc:title>
  <dc:creator>susanna cimarelli</dc:creator>
  <cp:lastModifiedBy>Susy</cp:lastModifiedBy>
  <cp:revision>54</cp:revision>
  <dcterms:created xsi:type="dcterms:W3CDTF">2016-04-02T20:44:08Z</dcterms:created>
  <dcterms:modified xsi:type="dcterms:W3CDTF">2016-06-10T16:21:35Z</dcterms:modified>
</cp:coreProperties>
</file>