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1" r:id="rId10"/>
    <p:sldId id="265" r:id="rId11"/>
    <p:sldId id="266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3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6E132F-F6CA-46D4-A7B8-F770D6F56A83}" type="datetimeFigureOut">
              <a:rPr lang="it-IT" smtClean="0"/>
              <a:t>19/04/2016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3D7B3B-241C-408E-9EB4-92849FCA39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5842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1FE03-9265-4E68-B6C9-7F8F5529E702}" type="datetime1">
              <a:rPr lang="it-IT" smtClean="0"/>
              <a:t>19/04/2016</a:t>
            </a:fld>
            <a:endParaRPr lang="it-IT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Giovanna Cipollari- Susanna Cimarelli</a:t>
            </a:r>
            <a:endParaRPr lang="it-IT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8F0D8-1630-43CB-9571-7C99B197FD49}" type="datetime1">
              <a:rPr lang="it-IT" smtClean="0"/>
              <a:t>19/04/2016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Giovanna Cipollari- Susanna Cimarelli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8C9F4-3DC7-4A0E-96C1-2C4101FCCABC}" type="datetime1">
              <a:rPr lang="it-IT" smtClean="0"/>
              <a:t>19/04/2016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Giovanna Cipollari- Susanna Cimarelli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370B4-1512-4C5A-9039-59EFD995FD12}" type="datetime1">
              <a:rPr lang="it-IT" smtClean="0"/>
              <a:t>19/04/2016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Giovanna Cipollari- Susanna Cimarelli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377C2-20C6-4EA4-B952-DA1CCA117E2D}" type="datetime1">
              <a:rPr lang="it-IT" smtClean="0"/>
              <a:t>19/04/2016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Giovanna Cipollari- Susanna Cimarelli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53828-9703-4A13-BC37-538C77CB1A79}" type="datetime1">
              <a:rPr lang="it-IT" smtClean="0"/>
              <a:t>19/04/2016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Giovanna Cipollari- Susanna Cimarelli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7DEAD-443E-474F-B2E6-F8A7E29B9A0A}" type="datetime1">
              <a:rPr lang="it-IT" smtClean="0"/>
              <a:t>19/04/2016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Giovanna Cipollari- Susanna Cimarelli</a:t>
            </a: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D070B-37F0-48CB-A97E-0A12374A44AD}" type="datetime1">
              <a:rPr lang="it-IT" smtClean="0"/>
              <a:t>19/04/2016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Giovanna Cipollari- Susanna Cimarelli</a:t>
            </a: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3E288-27C2-4D66-BE34-5147D40AA2C7}" type="datetime1">
              <a:rPr lang="it-IT" smtClean="0"/>
              <a:t>19/04/2016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Giovanna Cipollari- Susanna Cimarelli</a:t>
            </a: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9756-35EB-4DB2-9E5D-5CAA23573AE1}" type="datetime1">
              <a:rPr lang="it-IT" smtClean="0"/>
              <a:t>19/04/2016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Giovanna Cipollari- Susanna Cimarelli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B5344-45EA-418B-B73C-D1BC0ADD57D0}" type="datetime1">
              <a:rPr lang="it-IT" smtClean="0"/>
              <a:t>19/04/2016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Giovanna Cipollari- Susanna Cimarelli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559E914-5C59-4C55-9D6F-EF94A189C74B}" type="datetime1">
              <a:rPr lang="it-IT" smtClean="0"/>
              <a:t>19/04/2016</a:t>
            </a:fld>
            <a:endParaRPr lang="it-IT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it-IT" smtClean="0"/>
              <a:t>Giovanna Cipollari- Susanna Cimarelli</a:t>
            </a:r>
            <a:endParaRPr lang="it-IT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it-IT" dirty="0" smtClean="0"/>
              <a:t>Unità di APPRENDIMENTO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3568" y="3789040"/>
            <a:ext cx="7854696" cy="1752600"/>
          </a:xfrm>
        </p:spPr>
        <p:txBody>
          <a:bodyPr/>
          <a:lstStyle/>
          <a:p>
            <a:pPr algn="ctr"/>
            <a:r>
              <a:rPr lang="it-IT" dirty="0" smtClean="0"/>
              <a:t>DIDATTICA PER COMPETENZE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Giovanna Cipollari- Susanna Cimarelli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7804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Giovanna Cipollari- Susanna Cimarelli</a:t>
            </a:r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1043608" y="1268760"/>
            <a:ext cx="65886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DIARIO DI BORDO</a:t>
            </a:r>
            <a:endParaRPr lang="it-IT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873539" y="3645024"/>
            <a:ext cx="52126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 COMPETENZE</a:t>
            </a:r>
            <a:endParaRPr lang="it-IT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3074" name="Picture 2" descr="C:\Users\Susy\AppData\Local\Microsoft\Windows\INetCache\IE\O01FY687\Diario.jpg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710055"/>
            <a:ext cx="2130999" cy="1842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Susy\AppData\Local\Microsoft\Windows\INetCache\IE\O0L81EUU\skills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443" y="4568354"/>
            <a:ext cx="1909416" cy="1563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12952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Giovanna Cipollari- Susanna Cimarelli</a:t>
            </a:r>
            <a:endParaRPr lang="it-IT"/>
          </a:p>
        </p:txBody>
      </p:sp>
      <p:pic>
        <p:nvPicPr>
          <p:cNvPr id="4098" name="Picture 2" descr="C:\Users\Susy\AppData\Local\Microsoft\Windows\INetCache\IE\O0L81EUU\smiley1_sl-designs1024x768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764704"/>
            <a:ext cx="4957557" cy="3718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ttangolo 2"/>
          <p:cNvSpPr/>
          <p:nvPr/>
        </p:nvSpPr>
        <p:spPr>
          <a:xfrm>
            <a:off x="899592" y="4725144"/>
            <a:ext cx="75570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Grazie per l’attenzione</a:t>
            </a:r>
            <a:endParaRPr lang="it-IT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33291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it-IT" dirty="0" smtClean="0"/>
              <a:t>Giovanna Cipollari- Susanna Cimarelli</a:t>
            </a: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1043608" y="2136339"/>
            <a:ext cx="705678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dirty="0"/>
              <a:t>Una </a:t>
            </a:r>
            <a:r>
              <a:rPr lang="it-IT" sz="2000" i="1" dirty="0"/>
              <a:t>Unità di apprendimento</a:t>
            </a:r>
            <a:r>
              <a:rPr lang="it-IT" sz="2000" dirty="0"/>
              <a:t> è un’occasione didattica</a:t>
            </a:r>
            <a:r>
              <a:rPr lang="it-IT" sz="2000" i="1" dirty="0"/>
              <a:t> significativa</a:t>
            </a:r>
            <a:r>
              <a:rPr lang="it-IT" sz="2000" dirty="0"/>
              <a:t> per gli allievi, che tiene conto della </a:t>
            </a:r>
            <a:r>
              <a:rPr lang="it-IT" sz="2000" i="1" dirty="0"/>
              <a:t>unitarietà del sapere </a:t>
            </a:r>
            <a:r>
              <a:rPr lang="it-IT" sz="2000" dirty="0"/>
              <a:t>e non si limita alla sola trasmissione di conoscenze e abilità disciplinari, ma tende alla </a:t>
            </a:r>
            <a:r>
              <a:rPr lang="it-IT" sz="2000" i="1" dirty="0"/>
              <a:t>formazione integrale della </a:t>
            </a:r>
            <a:r>
              <a:rPr lang="it-IT" sz="2000" i="1" dirty="0" err="1" smtClean="0"/>
              <a:t>persona,</a:t>
            </a:r>
            <a:r>
              <a:rPr lang="it-IT" sz="2000" dirty="0" err="1" smtClean="0"/>
              <a:t>sviluppando</a:t>
            </a:r>
            <a:r>
              <a:rPr lang="it-IT" sz="2000" dirty="0"/>
              <a:t> </a:t>
            </a:r>
            <a:r>
              <a:rPr lang="it-IT" sz="2000" i="1" dirty="0"/>
              <a:t>competenze</a:t>
            </a:r>
            <a:r>
              <a:rPr lang="it-IT" sz="2000" dirty="0"/>
              <a:t> (</a:t>
            </a:r>
            <a:r>
              <a:rPr lang="it-IT" sz="2000" dirty="0" err="1" smtClean="0"/>
              <a:t>trasversali,disciplinari</a:t>
            </a:r>
            <a:r>
              <a:rPr lang="it-IT" sz="2000" dirty="0" smtClean="0"/>
              <a:t> e di cittadinanza) </a:t>
            </a:r>
            <a:r>
              <a:rPr lang="it-IT" sz="2000" dirty="0"/>
              <a:t>attraverso l’utilizzo di una </a:t>
            </a:r>
            <a:r>
              <a:rPr lang="it-IT" sz="2000" i="1" dirty="0"/>
              <a:t>didattica laboratoriale</a:t>
            </a:r>
            <a:r>
              <a:rPr lang="it-IT" i="1" dirty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43389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Giovanna Cipollari- Susanna Cimarelli</a:t>
            </a:r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3180045" y="2924944"/>
            <a:ext cx="3024336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L’alunno</a:t>
            </a:r>
            <a:endParaRPr lang="it-IT" dirty="0"/>
          </a:p>
        </p:txBody>
      </p:sp>
      <p:cxnSp>
        <p:nvCxnSpPr>
          <p:cNvPr id="6" name="Connettore 2 5"/>
          <p:cNvCxnSpPr/>
          <p:nvPr/>
        </p:nvCxnSpPr>
        <p:spPr>
          <a:xfrm flipV="1">
            <a:off x="4932040" y="2060848"/>
            <a:ext cx="1944216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tangolo arrotondato 9"/>
          <p:cNvSpPr/>
          <p:nvPr/>
        </p:nvSpPr>
        <p:spPr>
          <a:xfrm>
            <a:off x="467544" y="1412776"/>
            <a:ext cx="187220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CONOSCENZE</a:t>
            </a:r>
            <a:endParaRPr lang="it-IT" dirty="0"/>
          </a:p>
        </p:txBody>
      </p:sp>
      <p:sp>
        <p:nvSpPr>
          <p:cNvPr id="11" name="Rettangolo 10"/>
          <p:cNvSpPr/>
          <p:nvPr/>
        </p:nvSpPr>
        <p:spPr>
          <a:xfrm>
            <a:off x="6948264" y="1340768"/>
            <a:ext cx="1800200" cy="11161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VALUTAZIONE</a:t>
            </a:r>
            <a:endParaRPr lang="it-IT" dirty="0"/>
          </a:p>
        </p:txBody>
      </p:sp>
      <p:cxnSp>
        <p:nvCxnSpPr>
          <p:cNvPr id="13" name="Connettore 2 12"/>
          <p:cNvCxnSpPr/>
          <p:nvPr/>
        </p:nvCxnSpPr>
        <p:spPr>
          <a:xfrm>
            <a:off x="5148064" y="4123748"/>
            <a:ext cx="1872208" cy="8174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/>
          <p:nvPr/>
        </p:nvCxnSpPr>
        <p:spPr>
          <a:xfrm flipH="1">
            <a:off x="2051720" y="4117287"/>
            <a:ext cx="2088234" cy="6798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ttangolo 26"/>
          <p:cNvSpPr/>
          <p:nvPr/>
        </p:nvSpPr>
        <p:spPr>
          <a:xfrm>
            <a:off x="323528" y="4936626"/>
            <a:ext cx="2376264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ABILITA’</a:t>
            </a:r>
            <a:endParaRPr lang="it-IT" dirty="0"/>
          </a:p>
        </p:txBody>
      </p:sp>
      <p:sp>
        <p:nvSpPr>
          <p:cNvPr id="28" name="Rettangolo 27"/>
          <p:cNvSpPr/>
          <p:nvPr/>
        </p:nvSpPr>
        <p:spPr>
          <a:xfrm>
            <a:off x="323528" y="4941168"/>
            <a:ext cx="2376264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ABILITA’</a:t>
            </a:r>
            <a:endParaRPr lang="it-IT" dirty="0"/>
          </a:p>
        </p:txBody>
      </p:sp>
      <p:cxnSp>
        <p:nvCxnSpPr>
          <p:cNvPr id="29" name="Connettore 2 28"/>
          <p:cNvCxnSpPr/>
          <p:nvPr/>
        </p:nvCxnSpPr>
        <p:spPr>
          <a:xfrm flipH="1" flipV="1">
            <a:off x="2483768" y="1988840"/>
            <a:ext cx="2208446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ttangolo 29"/>
          <p:cNvSpPr/>
          <p:nvPr/>
        </p:nvSpPr>
        <p:spPr>
          <a:xfrm>
            <a:off x="6516216" y="5059767"/>
            <a:ext cx="2376264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COMPETENZE</a:t>
            </a:r>
            <a:endParaRPr lang="it-IT" dirty="0"/>
          </a:p>
        </p:txBody>
      </p:sp>
      <p:cxnSp>
        <p:nvCxnSpPr>
          <p:cNvPr id="32" name="Connettore 2 31"/>
          <p:cNvCxnSpPr>
            <a:stCxn id="10" idx="2"/>
          </p:cNvCxnSpPr>
          <p:nvPr/>
        </p:nvCxnSpPr>
        <p:spPr>
          <a:xfrm>
            <a:off x="1403648" y="2276872"/>
            <a:ext cx="54006" cy="25922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2 33"/>
          <p:cNvCxnSpPr>
            <a:stCxn id="27" idx="3"/>
          </p:cNvCxnSpPr>
          <p:nvPr/>
        </p:nvCxnSpPr>
        <p:spPr>
          <a:xfrm>
            <a:off x="2699792" y="5404678"/>
            <a:ext cx="3816424" cy="45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2 37"/>
          <p:cNvCxnSpPr/>
          <p:nvPr/>
        </p:nvCxnSpPr>
        <p:spPr>
          <a:xfrm flipV="1">
            <a:off x="7956376" y="2492896"/>
            <a:ext cx="0" cy="24482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2 40"/>
          <p:cNvCxnSpPr/>
          <p:nvPr/>
        </p:nvCxnSpPr>
        <p:spPr>
          <a:xfrm flipH="1">
            <a:off x="2483768" y="1628800"/>
            <a:ext cx="43924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ttangolo arrotondato 44"/>
          <p:cNvSpPr/>
          <p:nvPr/>
        </p:nvSpPr>
        <p:spPr>
          <a:xfrm>
            <a:off x="2519772" y="574150"/>
            <a:ext cx="432048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PROCESSO </a:t>
            </a:r>
          </a:p>
          <a:p>
            <a:pPr algn="ctr"/>
            <a:r>
              <a:rPr lang="it-IT" dirty="0" smtClean="0"/>
              <a:t>INSEGNAMENTO -APPRENDIMENTO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90266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Giovanna Cipollari- Susanna Cimarelli</a:t>
            </a:r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2339752" y="1052736"/>
            <a:ext cx="468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/>
              <a:t>MAPPA     CONCETTUALE</a:t>
            </a:r>
            <a:endParaRPr lang="it-IT" sz="2400" b="1" dirty="0"/>
          </a:p>
        </p:txBody>
      </p:sp>
      <p:cxnSp>
        <p:nvCxnSpPr>
          <p:cNvPr id="5" name="Connettore 2 4"/>
          <p:cNvCxnSpPr/>
          <p:nvPr/>
        </p:nvCxnSpPr>
        <p:spPr>
          <a:xfrm>
            <a:off x="4669909" y="1514401"/>
            <a:ext cx="0" cy="6184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5"/>
          <p:cNvSpPr txBox="1"/>
          <p:nvPr/>
        </p:nvSpPr>
        <p:spPr>
          <a:xfrm>
            <a:off x="3743908" y="216806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TEMA  CALDO</a:t>
            </a:r>
            <a:endParaRPr lang="it-IT" b="1" dirty="0">
              <a:solidFill>
                <a:srgbClr val="FF0000"/>
              </a:solidFill>
            </a:endParaRPr>
          </a:p>
        </p:txBody>
      </p:sp>
      <p:cxnSp>
        <p:nvCxnSpPr>
          <p:cNvPr id="9" name="Connettore 2 8"/>
          <p:cNvCxnSpPr>
            <a:stCxn id="6" idx="2"/>
          </p:cNvCxnSpPr>
          <p:nvPr/>
        </p:nvCxnSpPr>
        <p:spPr>
          <a:xfrm flipH="1">
            <a:off x="2195736" y="2537398"/>
            <a:ext cx="2484276" cy="10317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ttangolo 13"/>
          <p:cNvSpPr/>
          <p:nvPr/>
        </p:nvSpPr>
        <p:spPr>
          <a:xfrm>
            <a:off x="1043608" y="3933056"/>
            <a:ext cx="2808312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Scelto dall’insegnante, definito e rappresentato da uno schema grafico</a:t>
            </a:r>
            <a:endParaRPr lang="it-IT" dirty="0"/>
          </a:p>
        </p:txBody>
      </p:sp>
      <p:cxnSp>
        <p:nvCxnSpPr>
          <p:cNvPr id="16" name="Connettore 2 15"/>
          <p:cNvCxnSpPr/>
          <p:nvPr/>
        </p:nvCxnSpPr>
        <p:spPr>
          <a:xfrm>
            <a:off x="3851920" y="4473116"/>
            <a:ext cx="81798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sellaDiTesto 16"/>
          <p:cNvSpPr txBox="1"/>
          <p:nvPr/>
        </p:nvSpPr>
        <p:spPr>
          <a:xfrm>
            <a:off x="4828255" y="4365104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Ha il compito di</a:t>
            </a:r>
            <a:endParaRPr lang="it-IT" dirty="0"/>
          </a:p>
        </p:txBody>
      </p:sp>
      <p:cxnSp>
        <p:nvCxnSpPr>
          <p:cNvPr id="19" name="Connettore 2 18"/>
          <p:cNvCxnSpPr/>
          <p:nvPr/>
        </p:nvCxnSpPr>
        <p:spPr>
          <a:xfrm flipV="1">
            <a:off x="6084168" y="3569164"/>
            <a:ext cx="936104" cy="9039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sellaDiTesto 19"/>
          <p:cNvSpPr txBox="1"/>
          <p:nvPr/>
        </p:nvSpPr>
        <p:spPr>
          <a:xfrm>
            <a:off x="7092280" y="3284984"/>
            <a:ext cx="187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Revisionare il sapere etnocentrico</a:t>
            </a:r>
            <a:endParaRPr lang="it-IT" dirty="0"/>
          </a:p>
        </p:txBody>
      </p:sp>
      <p:cxnSp>
        <p:nvCxnSpPr>
          <p:cNvPr id="22" name="Connettore 2 21"/>
          <p:cNvCxnSpPr/>
          <p:nvPr/>
        </p:nvCxnSpPr>
        <p:spPr>
          <a:xfrm>
            <a:off x="6084168" y="4581128"/>
            <a:ext cx="100811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sellaDiTesto 22"/>
          <p:cNvSpPr txBox="1"/>
          <p:nvPr/>
        </p:nvSpPr>
        <p:spPr>
          <a:xfrm>
            <a:off x="7092280" y="4797152"/>
            <a:ext cx="20517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Condurre ad un sapere legato all’</a:t>
            </a:r>
            <a:r>
              <a:rPr lang="it-IT" dirty="0" err="1" smtClean="0"/>
              <a:t>interdipenden</a:t>
            </a:r>
            <a:endParaRPr lang="it-IT" dirty="0" smtClean="0"/>
          </a:p>
          <a:p>
            <a:r>
              <a:rPr lang="it-IT" dirty="0" smtClean="0"/>
              <a:t>za e alla corresponsabilità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70373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Giovanna Cipollari- Susanna Cimarelli</a:t>
            </a:r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1248910" y="1628800"/>
            <a:ext cx="66592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Obiettivo formativo</a:t>
            </a:r>
            <a:endParaRPr lang="it-IT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cxnSp>
        <p:nvCxnSpPr>
          <p:cNvPr id="5" name="Connettore 2 4"/>
          <p:cNvCxnSpPr/>
          <p:nvPr/>
        </p:nvCxnSpPr>
        <p:spPr>
          <a:xfrm flipH="1">
            <a:off x="2195736" y="2420888"/>
            <a:ext cx="2382803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2 5"/>
          <p:cNvCxnSpPr/>
          <p:nvPr/>
        </p:nvCxnSpPr>
        <p:spPr>
          <a:xfrm>
            <a:off x="4578539" y="2420888"/>
            <a:ext cx="2153701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ttangolo arrotondato 11"/>
          <p:cNvSpPr/>
          <p:nvPr/>
        </p:nvSpPr>
        <p:spPr>
          <a:xfrm>
            <a:off x="899592" y="3645024"/>
            <a:ext cx="2304256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Conoscenze </a:t>
            </a:r>
            <a:endParaRPr lang="it-IT" dirty="0"/>
          </a:p>
        </p:txBody>
      </p:sp>
      <p:sp>
        <p:nvSpPr>
          <p:cNvPr id="13" name="Rettangolo arrotondato 12"/>
          <p:cNvSpPr/>
          <p:nvPr/>
        </p:nvSpPr>
        <p:spPr>
          <a:xfrm>
            <a:off x="5796136" y="3645024"/>
            <a:ext cx="2304256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abilità</a:t>
            </a:r>
            <a:endParaRPr lang="it-IT" dirty="0"/>
          </a:p>
        </p:txBody>
      </p:sp>
      <p:cxnSp>
        <p:nvCxnSpPr>
          <p:cNvPr id="15" name="Connettore 2 14"/>
          <p:cNvCxnSpPr>
            <a:stCxn id="12" idx="2"/>
          </p:cNvCxnSpPr>
          <p:nvPr/>
        </p:nvCxnSpPr>
        <p:spPr>
          <a:xfrm>
            <a:off x="2051720" y="4509120"/>
            <a:ext cx="2088232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/>
          <p:cNvCxnSpPr>
            <a:stCxn id="13" idx="2"/>
          </p:cNvCxnSpPr>
          <p:nvPr/>
        </p:nvCxnSpPr>
        <p:spPr>
          <a:xfrm flipH="1">
            <a:off x="4355976" y="4509120"/>
            <a:ext cx="2592288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ttangolo 20"/>
          <p:cNvSpPr/>
          <p:nvPr/>
        </p:nvSpPr>
        <p:spPr>
          <a:xfrm>
            <a:off x="3234785" y="5445224"/>
            <a:ext cx="2120967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Contesto classe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45431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Giovanna Cipollari- Susanna Cimarelli</a:t>
            </a:r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2419523" y="1412776"/>
            <a:ext cx="43049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Valutazione </a:t>
            </a:r>
            <a:endParaRPr lang="it-IT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5" name="Connettore 2 4"/>
          <p:cNvCxnSpPr/>
          <p:nvPr/>
        </p:nvCxnSpPr>
        <p:spPr>
          <a:xfrm flipH="1">
            <a:off x="2555776" y="2302665"/>
            <a:ext cx="1872212" cy="9103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tangolo 5"/>
          <p:cNvSpPr/>
          <p:nvPr/>
        </p:nvSpPr>
        <p:spPr>
          <a:xfrm>
            <a:off x="1015136" y="3284984"/>
            <a:ext cx="280878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32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docimologica</a:t>
            </a:r>
            <a:endParaRPr lang="it-IT" sz="32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cxnSp>
        <p:nvCxnSpPr>
          <p:cNvPr id="8" name="Connettore 2 7"/>
          <p:cNvCxnSpPr/>
          <p:nvPr/>
        </p:nvCxnSpPr>
        <p:spPr>
          <a:xfrm>
            <a:off x="4427988" y="2314072"/>
            <a:ext cx="1368148" cy="9709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tangolo 10"/>
          <p:cNvSpPr/>
          <p:nvPr/>
        </p:nvSpPr>
        <p:spPr>
          <a:xfrm>
            <a:off x="5292080" y="3356992"/>
            <a:ext cx="207653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32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formativa</a:t>
            </a:r>
            <a:endParaRPr lang="it-IT" sz="32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cxnSp>
        <p:nvCxnSpPr>
          <p:cNvPr id="13" name="Connettore 2 12"/>
          <p:cNvCxnSpPr/>
          <p:nvPr/>
        </p:nvCxnSpPr>
        <p:spPr>
          <a:xfrm>
            <a:off x="2403668" y="3789040"/>
            <a:ext cx="15859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/>
          <p:cNvSpPr txBox="1"/>
          <p:nvPr/>
        </p:nvSpPr>
        <p:spPr>
          <a:xfrm>
            <a:off x="1403485" y="4365104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Test, verifiche, relazioni …</a:t>
            </a:r>
            <a:endParaRPr lang="it-IT" dirty="0"/>
          </a:p>
        </p:txBody>
      </p:sp>
      <p:cxnSp>
        <p:nvCxnSpPr>
          <p:cNvPr id="16" name="Connettore 2 15"/>
          <p:cNvCxnSpPr/>
          <p:nvPr/>
        </p:nvCxnSpPr>
        <p:spPr>
          <a:xfrm>
            <a:off x="6314486" y="3836021"/>
            <a:ext cx="15859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sellaDiTesto 16"/>
          <p:cNvSpPr txBox="1"/>
          <p:nvPr/>
        </p:nvSpPr>
        <p:spPr>
          <a:xfrm>
            <a:off x="5292080" y="4365103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Compito in contesto autentico</a:t>
            </a:r>
            <a:endParaRPr lang="it-IT" dirty="0"/>
          </a:p>
        </p:txBody>
      </p:sp>
      <p:sp>
        <p:nvSpPr>
          <p:cNvPr id="18" name="Rettangolo 17"/>
          <p:cNvSpPr/>
          <p:nvPr/>
        </p:nvSpPr>
        <p:spPr>
          <a:xfrm>
            <a:off x="2947558" y="5373216"/>
            <a:ext cx="270638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32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Competenze </a:t>
            </a:r>
            <a:endParaRPr lang="it-IT" sz="32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Freccia circolare a destra 18"/>
          <p:cNvSpPr/>
          <p:nvPr/>
        </p:nvSpPr>
        <p:spPr>
          <a:xfrm>
            <a:off x="1583668" y="5037053"/>
            <a:ext cx="1188132" cy="86583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20" name="Freccia circolare a sinistra 19"/>
          <p:cNvSpPr/>
          <p:nvPr/>
        </p:nvSpPr>
        <p:spPr>
          <a:xfrm>
            <a:off x="5796136" y="5037053"/>
            <a:ext cx="972108" cy="76821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pic>
        <p:nvPicPr>
          <p:cNvPr id="1026" name="Picture 2" descr="C:\Users\Susy\AppData\Local\Microsoft\Windows\INetCache\IE\O0L81EUU\emoticon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875551"/>
            <a:ext cx="2253338" cy="1427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9597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Giovanna Cipollari- Susanna Cimarelli</a:t>
            </a:r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2004399" y="1196752"/>
            <a:ext cx="5141087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CONVERSAZIONE </a:t>
            </a:r>
          </a:p>
          <a:p>
            <a:pPr algn="ctr"/>
            <a:r>
              <a:rPr lang="it-IT" sz="4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CLINICA</a:t>
            </a:r>
            <a:endParaRPr lang="it-IT" sz="4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5" name="Rectangle 1"/>
          <p:cNvSpPr txBox="1">
            <a:spLocks noChangeArrowheads="1"/>
          </p:cNvSpPr>
          <p:nvPr/>
        </p:nvSpPr>
        <p:spPr bwMode="auto">
          <a:xfrm>
            <a:off x="362511" y="2665441"/>
            <a:ext cx="8424862" cy="3705225"/>
          </a:xfrm>
          <a:prstGeom prst="rect">
            <a:avLst/>
          </a:prstGeom>
          <a:noFill/>
          <a:ln w="9360">
            <a:solidFill>
              <a:srgbClr val="3333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marL="608013" indent="-608013" algn="l" eaLnBrk="1" hangingPunct="1">
              <a:lnSpc>
                <a:spcPct val="90000"/>
              </a:lnSpc>
              <a:spcBef>
                <a:spcPts val="300"/>
              </a:spcBef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  <a:defRPr/>
            </a:pPr>
            <a:endParaRPr lang="it-IT" altLang="it-IT" sz="1200" kern="0" dirty="0" smtClean="0">
              <a:solidFill>
                <a:srgbClr val="333399"/>
              </a:solidFill>
              <a:latin typeface="Arial"/>
              <a:cs typeface="Arial Unicode MS"/>
            </a:endParaRPr>
          </a:p>
          <a:p>
            <a:pPr marL="608013" indent="-608013" eaLnBrk="1" hangingPunct="1">
              <a:lnSpc>
                <a:spcPct val="90000"/>
              </a:lnSpc>
              <a:spcBef>
                <a:spcPts val="400"/>
              </a:spcBef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  <a:defRPr/>
            </a:pPr>
            <a:r>
              <a:rPr lang="it-IT" altLang="it-IT" sz="1600" kern="0" dirty="0" smtClean="0">
                <a:latin typeface="Arial"/>
                <a:cs typeface="Arial Unicode MS"/>
              </a:rPr>
              <a:t>La conversazione clinica permette di</a:t>
            </a:r>
          </a:p>
          <a:p>
            <a:pPr marL="608013" indent="-608013" algn="l" eaLnBrk="1" hangingPunct="1">
              <a:lnSpc>
                <a:spcPct val="90000"/>
              </a:lnSpc>
              <a:spcBef>
                <a:spcPts val="400"/>
              </a:spcBef>
              <a:buFont typeface="Arial" charset="0"/>
              <a:buChar char="•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  <a:defRPr/>
            </a:pPr>
            <a:r>
              <a:rPr lang="it-IT" altLang="it-IT" sz="1600" kern="0" dirty="0" smtClean="0">
                <a:latin typeface="Arial"/>
                <a:cs typeface="Arial Unicode MS"/>
              </a:rPr>
              <a:t>EVOCARE     hai mai sentito…?</a:t>
            </a:r>
          </a:p>
          <a:p>
            <a:pPr marL="608013" indent="-608013" algn="l" eaLnBrk="1" hangingPunct="1">
              <a:lnSpc>
                <a:spcPct val="90000"/>
              </a:lnSpc>
              <a:spcBef>
                <a:spcPts val="400"/>
              </a:spcBef>
              <a:buFont typeface="Arial" charset="0"/>
              <a:buChar char="•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  <a:defRPr/>
            </a:pPr>
            <a:r>
              <a:rPr lang="it-IT" altLang="it-IT" sz="1600" kern="0" dirty="0" smtClean="0">
                <a:latin typeface="Arial"/>
                <a:cs typeface="Arial Unicode MS"/>
              </a:rPr>
              <a:t>SCAVARE      dove, come, quando…?</a:t>
            </a:r>
          </a:p>
          <a:p>
            <a:pPr marL="608013" indent="-608013" algn="l" eaLnBrk="1" hangingPunct="1">
              <a:lnSpc>
                <a:spcPct val="90000"/>
              </a:lnSpc>
              <a:spcBef>
                <a:spcPts val="400"/>
              </a:spcBef>
              <a:buFont typeface="Arial" charset="0"/>
              <a:buChar char="•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  <a:defRPr/>
            </a:pPr>
            <a:r>
              <a:rPr lang="it-IT" altLang="it-IT" sz="1600" kern="0" dirty="0" smtClean="0">
                <a:latin typeface="Arial"/>
                <a:cs typeface="Arial Unicode MS"/>
              </a:rPr>
              <a:t>RIAFFIORARE    che cosa è per te…?</a:t>
            </a:r>
          </a:p>
          <a:p>
            <a:pPr marL="608013" indent="-608013" algn="l" eaLnBrk="1" hangingPunct="1">
              <a:lnSpc>
                <a:spcPct val="90000"/>
              </a:lnSpc>
              <a:spcBef>
                <a:spcPts val="400"/>
              </a:spcBef>
              <a:buFont typeface="Arial" charset="0"/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  <a:defRPr/>
            </a:pPr>
            <a:endParaRPr lang="it-IT" altLang="it-IT" sz="1600" kern="0" dirty="0" smtClean="0">
              <a:latin typeface="Arial"/>
              <a:cs typeface="Arial Unicode MS"/>
            </a:endParaRPr>
          </a:p>
          <a:p>
            <a:pPr marL="608013" indent="-608013" eaLnBrk="1" hangingPunct="1">
              <a:lnSpc>
                <a:spcPct val="90000"/>
              </a:lnSpc>
              <a:spcBef>
                <a:spcPts val="400"/>
              </a:spcBef>
              <a:buClrTx/>
              <a:buSzTx/>
              <a:buFontTx/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  <a:defRPr/>
            </a:pPr>
            <a:r>
              <a:rPr lang="it-IT" altLang="it-IT" sz="1600" kern="0" dirty="0" smtClean="0">
                <a:latin typeface="Arial"/>
                <a:cs typeface="Arial Unicode MS"/>
              </a:rPr>
              <a:t>Ciò consente all’allievo di:</a:t>
            </a:r>
          </a:p>
          <a:p>
            <a:pPr marL="608013" indent="-608013" algn="l" eaLnBrk="1" hangingPunct="1">
              <a:lnSpc>
                <a:spcPct val="90000"/>
              </a:lnSpc>
              <a:spcBef>
                <a:spcPts val="400"/>
              </a:spcBef>
              <a:buFont typeface="Arial" charset="0"/>
              <a:buChar char="•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  <a:defRPr/>
            </a:pPr>
            <a:r>
              <a:rPr lang="it-IT" altLang="it-IT" sz="1600" kern="0" dirty="0" smtClean="0">
                <a:latin typeface="Arial"/>
                <a:cs typeface="Arial Unicode MS"/>
              </a:rPr>
              <a:t>RIVELARSI</a:t>
            </a:r>
          </a:p>
          <a:p>
            <a:pPr marL="608013" indent="-608013" algn="l" eaLnBrk="1" hangingPunct="1">
              <a:lnSpc>
                <a:spcPct val="90000"/>
              </a:lnSpc>
              <a:spcBef>
                <a:spcPts val="400"/>
              </a:spcBef>
              <a:buFont typeface="Arial" charset="0"/>
              <a:buChar char="•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  <a:defRPr/>
            </a:pPr>
            <a:r>
              <a:rPr lang="it-IT" altLang="it-IT" sz="1600" kern="0" dirty="0" smtClean="0">
                <a:latin typeface="Arial"/>
                <a:cs typeface="Arial Unicode MS"/>
              </a:rPr>
              <a:t>AVVIARE UN CONFLITTO COGNITIVO facendo emergere il dubbio</a:t>
            </a:r>
          </a:p>
          <a:p>
            <a:pPr marL="608013" indent="-608013" algn="l" eaLnBrk="1" hangingPunct="1">
              <a:lnSpc>
                <a:spcPct val="90000"/>
              </a:lnSpc>
              <a:spcBef>
                <a:spcPts val="400"/>
              </a:spcBef>
              <a:buFont typeface="Arial" charset="0"/>
              <a:buChar char="•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  <a:defRPr/>
            </a:pPr>
            <a:r>
              <a:rPr lang="it-IT" altLang="it-IT" sz="1600" kern="0" dirty="0" smtClean="0">
                <a:latin typeface="Arial"/>
                <a:cs typeface="Arial Unicode MS"/>
              </a:rPr>
              <a:t>RIMUOVERE L’OSTACOLO EPISTEMOLOGICO che impedisce l’apprendimento</a:t>
            </a:r>
          </a:p>
          <a:p>
            <a:pPr marL="608013" indent="-608013" algn="l" eaLnBrk="1" hangingPunct="1">
              <a:lnSpc>
                <a:spcPct val="90000"/>
              </a:lnSpc>
              <a:spcBef>
                <a:spcPts val="400"/>
              </a:spcBef>
              <a:buFont typeface="Arial" charset="0"/>
              <a:buChar char="•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  <a:defRPr/>
            </a:pPr>
            <a:r>
              <a:rPr lang="it-IT" altLang="it-IT" sz="1600" kern="0" dirty="0" smtClean="0">
                <a:latin typeface="Arial"/>
                <a:cs typeface="Arial Unicode MS"/>
              </a:rPr>
              <a:t>ATTIVARE LA ZONA PROSSIMALE</a:t>
            </a:r>
          </a:p>
          <a:p>
            <a:pPr marL="608013" indent="-608013" algn="l" eaLnBrk="1" hangingPunct="1">
              <a:lnSpc>
                <a:spcPct val="90000"/>
              </a:lnSpc>
              <a:spcBef>
                <a:spcPts val="400"/>
              </a:spcBef>
              <a:buClrTx/>
              <a:buSzTx/>
              <a:buFontTx/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  <a:defRPr/>
            </a:pPr>
            <a:endParaRPr lang="it-IT" altLang="it-IT" sz="1600" kern="0" dirty="0" smtClean="0">
              <a:latin typeface="Arial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1090843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Giovanna Cipollari- Susanna Cimarelli</a:t>
            </a:r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683568" y="2492896"/>
            <a:ext cx="294516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Mappa mentale</a:t>
            </a:r>
            <a:endParaRPr lang="it-IT" sz="2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3319599" y="1196752"/>
            <a:ext cx="25170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3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Consente</a:t>
            </a:r>
            <a:r>
              <a:rPr lang="it-IT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endParaRPr lang="it-IT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3751312" y="2488714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Analisi dei </a:t>
            </a:r>
            <a:r>
              <a:rPr lang="it-IT" dirty="0" err="1" smtClean="0"/>
              <a:t>saperi</a:t>
            </a:r>
            <a:r>
              <a:rPr lang="it-IT" dirty="0" smtClean="0"/>
              <a:t> scaturiti dalla Conversazione clinica</a:t>
            </a:r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314613" y="3284984"/>
            <a:ext cx="334905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Matrice cognitiva</a:t>
            </a:r>
            <a:endParaRPr lang="it-IT" sz="2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3797658" y="3330039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Cio’</a:t>
            </a:r>
            <a:r>
              <a:rPr lang="it-IT" dirty="0" smtClean="0"/>
              <a:t> che gli alunni sanno riguardo il tema proposto</a:t>
            </a:r>
            <a:endParaRPr lang="it-IT" dirty="0"/>
          </a:p>
        </p:txBody>
      </p:sp>
      <p:sp>
        <p:nvSpPr>
          <p:cNvPr id="9" name="Rettangolo 8"/>
          <p:cNvSpPr/>
          <p:nvPr/>
        </p:nvSpPr>
        <p:spPr>
          <a:xfrm>
            <a:off x="526310" y="4312956"/>
            <a:ext cx="295972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Compito di </a:t>
            </a:r>
          </a:p>
          <a:p>
            <a:pPr algn="ctr"/>
            <a:r>
              <a:rPr lang="it-IT" sz="2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apprendimento</a:t>
            </a:r>
            <a:endParaRPr lang="it-IT" sz="2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3797658" y="4405288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Cio’</a:t>
            </a:r>
            <a:r>
              <a:rPr lang="it-IT" dirty="0" smtClean="0"/>
              <a:t> che gli alunni non sanno riguardo la mappa concettuale</a:t>
            </a:r>
            <a:endParaRPr lang="it-IT" dirty="0"/>
          </a:p>
        </p:txBody>
      </p:sp>
      <p:pic>
        <p:nvPicPr>
          <p:cNvPr id="2050" name="Picture 2" descr="C:\Users\Susy\AppData\Local\Microsoft\Windows\INetCache\IE\QZVP5LIY\leggere-ai-bambini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3100" y="843310"/>
            <a:ext cx="1913208" cy="1630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6407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Giovanna Cipollari- Susanna Cimarelli</a:t>
            </a:r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2051720" y="836712"/>
            <a:ext cx="518457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sz="5400" b="1" spc="50" dirty="0" smtClean="0">
                <a:ln w="11430"/>
                <a:gradFill>
                  <a:gsLst>
                    <a:gs pos="25000">
                      <a:srgbClr val="009DD9">
                        <a:satMod val="155000"/>
                      </a:srgbClr>
                    </a:gs>
                    <a:gs pos="100000">
                      <a:srgbClr val="009DD9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Strutturazione fasi</a:t>
            </a:r>
            <a:endParaRPr lang="it-IT" sz="5400" b="1" spc="50" dirty="0">
              <a:ln w="11430"/>
              <a:gradFill>
                <a:gsLst>
                  <a:gs pos="25000">
                    <a:srgbClr val="009DD9">
                      <a:satMod val="155000"/>
                    </a:srgbClr>
                  </a:gs>
                  <a:gs pos="100000">
                    <a:srgbClr val="009DD9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6" name="Connettore 2 5"/>
          <p:cNvCxnSpPr/>
          <p:nvPr/>
        </p:nvCxnSpPr>
        <p:spPr>
          <a:xfrm flipH="1">
            <a:off x="1943708" y="2492896"/>
            <a:ext cx="2808312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2 6"/>
          <p:cNvCxnSpPr/>
          <p:nvPr/>
        </p:nvCxnSpPr>
        <p:spPr>
          <a:xfrm flipH="1">
            <a:off x="4247964" y="2492896"/>
            <a:ext cx="504056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/>
          <p:cNvCxnSpPr/>
          <p:nvPr/>
        </p:nvCxnSpPr>
        <p:spPr>
          <a:xfrm>
            <a:off x="4788024" y="2492896"/>
            <a:ext cx="1008112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/>
          <p:nvPr/>
        </p:nvCxnSpPr>
        <p:spPr>
          <a:xfrm>
            <a:off x="4788024" y="2492896"/>
            <a:ext cx="2808312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ttangolo 18"/>
          <p:cNvSpPr/>
          <p:nvPr/>
        </p:nvSpPr>
        <p:spPr>
          <a:xfrm>
            <a:off x="899592" y="3717032"/>
            <a:ext cx="201622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obiettivi</a:t>
            </a:r>
            <a:endParaRPr lang="it-IT" dirty="0"/>
          </a:p>
        </p:txBody>
      </p:sp>
      <p:sp>
        <p:nvSpPr>
          <p:cNvPr id="21" name="Rettangolo 20"/>
          <p:cNvSpPr/>
          <p:nvPr/>
        </p:nvSpPr>
        <p:spPr>
          <a:xfrm>
            <a:off x="3275856" y="3861048"/>
            <a:ext cx="179181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discipline</a:t>
            </a:r>
            <a:endParaRPr lang="it-IT" dirty="0"/>
          </a:p>
        </p:txBody>
      </p:sp>
      <p:sp>
        <p:nvSpPr>
          <p:cNvPr id="22" name="Rettangolo 21"/>
          <p:cNvSpPr/>
          <p:nvPr/>
        </p:nvSpPr>
        <p:spPr>
          <a:xfrm>
            <a:off x="5232302" y="3861048"/>
            <a:ext cx="1656185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attività</a:t>
            </a:r>
            <a:endParaRPr lang="it-IT" dirty="0"/>
          </a:p>
        </p:txBody>
      </p:sp>
      <p:sp>
        <p:nvSpPr>
          <p:cNvPr id="23" name="Rettangolo 22"/>
          <p:cNvSpPr/>
          <p:nvPr/>
        </p:nvSpPr>
        <p:spPr>
          <a:xfrm>
            <a:off x="7020272" y="3897926"/>
            <a:ext cx="187220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Repertorio </a:t>
            </a:r>
          </a:p>
          <a:p>
            <a:pPr algn="ctr"/>
            <a:r>
              <a:rPr lang="it-IT" dirty="0" smtClean="0"/>
              <a:t>ORM</a:t>
            </a:r>
            <a:endParaRPr lang="it-IT" dirty="0"/>
          </a:p>
        </p:txBody>
      </p:sp>
      <p:cxnSp>
        <p:nvCxnSpPr>
          <p:cNvPr id="5" name="Connettore 2 4"/>
          <p:cNvCxnSpPr>
            <a:stCxn id="19" idx="2"/>
          </p:cNvCxnSpPr>
          <p:nvPr/>
        </p:nvCxnSpPr>
        <p:spPr>
          <a:xfrm flipH="1">
            <a:off x="971600" y="4437112"/>
            <a:ext cx="936104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/>
          <p:cNvCxnSpPr>
            <a:stCxn id="19" idx="2"/>
          </p:cNvCxnSpPr>
          <p:nvPr/>
        </p:nvCxnSpPr>
        <p:spPr>
          <a:xfrm>
            <a:off x="1907704" y="4437112"/>
            <a:ext cx="72008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/>
          <p:cNvSpPr txBox="1"/>
          <p:nvPr/>
        </p:nvSpPr>
        <p:spPr>
          <a:xfrm>
            <a:off x="1528059" y="5204872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d</a:t>
            </a:r>
            <a:r>
              <a:rPr lang="it-IT" dirty="0" smtClean="0"/>
              <a:t>i apprendimento</a:t>
            </a:r>
            <a:endParaRPr lang="it-IT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107504" y="515719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Formativo </a:t>
            </a:r>
            <a:endParaRPr lang="it-IT" dirty="0"/>
          </a:p>
        </p:txBody>
      </p:sp>
      <p:cxnSp>
        <p:nvCxnSpPr>
          <p:cNvPr id="13" name="Connettore 2 12"/>
          <p:cNvCxnSpPr>
            <a:stCxn id="23" idx="2"/>
          </p:cNvCxnSpPr>
          <p:nvPr/>
        </p:nvCxnSpPr>
        <p:spPr>
          <a:xfrm flipH="1">
            <a:off x="6588224" y="4618006"/>
            <a:ext cx="1368152" cy="5391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/>
          <p:cNvSpPr txBox="1"/>
          <p:nvPr/>
        </p:nvSpPr>
        <p:spPr>
          <a:xfrm>
            <a:off x="5724128" y="5204872"/>
            <a:ext cx="1463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operazioni</a:t>
            </a:r>
            <a:endParaRPr lang="it-IT" dirty="0"/>
          </a:p>
        </p:txBody>
      </p:sp>
      <p:cxnSp>
        <p:nvCxnSpPr>
          <p:cNvPr id="18" name="Connettore 2 17"/>
          <p:cNvCxnSpPr>
            <a:stCxn id="23" idx="2"/>
          </p:cNvCxnSpPr>
          <p:nvPr/>
        </p:nvCxnSpPr>
        <p:spPr>
          <a:xfrm flipH="1">
            <a:off x="7668344" y="4618006"/>
            <a:ext cx="288032" cy="12331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sellaDiTesto 23"/>
          <p:cNvSpPr txBox="1"/>
          <p:nvPr/>
        </p:nvSpPr>
        <p:spPr>
          <a:xfrm>
            <a:off x="5940152" y="5949280"/>
            <a:ext cx="20641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Raggruppamento gruppo classe</a:t>
            </a:r>
            <a:endParaRPr lang="it-IT" dirty="0"/>
          </a:p>
        </p:txBody>
      </p:sp>
      <p:cxnSp>
        <p:nvCxnSpPr>
          <p:cNvPr id="25" name="Connettore 2 24"/>
          <p:cNvCxnSpPr>
            <a:stCxn id="23" idx="2"/>
          </p:cNvCxnSpPr>
          <p:nvPr/>
        </p:nvCxnSpPr>
        <p:spPr>
          <a:xfrm>
            <a:off x="7956376" y="4618006"/>
            <a:ext cx="360040" cy="7715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sellaDiTesto 26"/>
          <p:cNvSpPr txBox="1"/>
          <p:nvPr/>
        </p:nvSpPr>
        <p:spPr>
          <a:xfrm>
            <a:off x="7812360" y="5481871"/>
            <a:ext cx="1463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mezzi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934292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136</TotalTime>
  <Words>224</Words>
  <Application>Microsoft Office PowerPoint</Application>
  <PresentationFormat>Presentazione su schermo (4:3)</PresentationFormat>
  <Paragraphs>74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Equinozio</vt:lpstr>
      <vt:lpstr>Unità di APPRENDIMENTO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Unità di APPRENDIMENTO</dc:title>
  <dc:creator>susanna cimarelli</dc:creator>
  <cp:lastModifiedBy>Susy</cp:lastModifiedBy>
  <cp:revision>14</cp:revision>
  <dcterms:created xsi:type="dcterms:W3CDTF">2016-04-16T21:04:45Z</dcterms:created>
  <dcterms:modified xsi:type="dcterms:W3CDTF">2016-04-19T17:57:23Z</dcterms:modified>
</cp:coreProperties>
</file>