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3" r:id="rId4"/>
    <p:sldId id="271" r:id="rId5"/>
    <p:sldId id="264" r:id="rId6"/>
    <p:sldId id="265" r:id="rId7"/>
    <p:sldId id="260" r:id="rId8"/>
    <p:sldId id="272" r:id="rId9"/>
    <p:sldId id="258" r:id="rId10"/>
    <p:sldId id="259" r:id="rId11"/>
    <p:sldId id="269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30D313-8111-42C4-8A8B-36D2B3318E79}" type="datetimeFigureOut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5E5F16-10AB-4EC4-815F-9D1136585E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D82B3-A29F-47FC-9387-3C2C597958B0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6ECFBE-C2BA-4DE4-A393-FBC29FB13964}" type="slidenum">
              <a:rPr lang="it-IT" alt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altLang="it-IT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F260-6932-4044-9AD8-664F23C761F4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9810-BB28-4DA2-97A2-D4EDBA59F7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FECE-C198-41D4-BDA7-1D5EDE4B67AA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586A-EA64-4D47-83C6-2BA3657483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952F-C834-4488-B7FD-DF58DE23A9F3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ED68-3BCB-48DD-8B0C-3A21CE1D91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A3B4-8FB8-468F-8C5D-29AD633D92EB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503C-97F7-4EDE-A20B-A38B122273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F1057-2F34-450F-96FE-00C92A3BFDF4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E537-D8B2-48A0-BD70-B327A3ED73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CFE68-2114-48E9-8125-AB3E83EE4A82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5ED3-4860-4FF7-B670-BAB623A20D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AABD-850F-4FCD-B1F1-B2F89996572E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E2E0-167D-47F2-87F1-FFD57765B6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3C2D-52C1-4C46-ABD6-B449D89B2017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01E0-1532-45CF-95F7-F78EAD145B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ABA7-CB57-4855-B5E3-FC81084490C3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2150-DAA4-43DF-B124-1FF23F816B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DE2F-5C0A-48DE-97B8-DC48575D44B7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3D93-F2D0-4DBD-BFD3-63DD59D890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85B1-7CDF-4F1B-998A-20D5233F4C13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76D1-2300-481D-BD9B-760CC783B3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DFC40A-0426-4ACD-9CC6-1552C8E5115A}" type="datetime1">
              <a:rPr lang="it-IT"/>
              <a:pPr>
                <a:defRPr/>
              </a:pPr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B78FB0-E530-471B-BAA9-2E04EFEF9C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715436" cy="225584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Progettare Unità di Apprendimento </a:t>
            </a:r>
            <a:br>
              <a:rPr lang="it-IT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it-IT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per </a:t>
            </a:r>
            <a:br>
              <a:rPr lang="it-IT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it-IT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COMPETENZE </a:t>
            </a:r>
            <a:endParaRPr lang="it-IT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4338" name="Picture 2" descr="http://www.rcseducation.it/wp-content/uploads/2014/02/competenze-wordle-o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714625"/>
            <a:ext cx="52578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https://encrypted-tbn1.gstatic.com/images?q=tbn:ANd9GcRCyIo8waELs3Fl_tz69sOTebqgb_onC520cA92VnQnBdKZ4sl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4714875"/>
            <a:ext cx="3786187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42938" y="214313"/>
          <a:ext cx="8143875" cy="4483100"/>
        </p:xfrm>
        <a:graphic>
          <a:graphicData uri="http://schemas.openxmlformats.org/drawingml/2006/table">
            <a:tbl>
              <a:tblPr/>
              <a:tblGrid>
                <a:gridCol w="216694"/>
                <a:gridCol w="3130934"/>
                <a:gridCol w="3130934"/>
                <a:gridCol w="166536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 New Roman"/>
                        </a:rPr>
                        <a:t>F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 New Roman"/>
                        </a:rPr>
                        <a:t>Obiettivo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I.G.L.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0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Rilevare le conoscenze spontanee sull’amicizia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 smtClean="0">
                          <a:latin typeface="Verdana"/>
                          <a:ea typeface="Times New Roman"/>
                          <a:cs typeface="Times New Roman"/>
                        </a:rPr>
                        <a:t>Decentramento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Cogliere la relazione tra l’amicizia e la natura sociale della persona.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COMPETENZA IN MADRE LINGUA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 disciplinare /chiave- EU)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Relazione/interconnessione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Comprendere le complesse dinamiche amicali  tra persone appartenenti a fedi diverse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COMPETENZA IN MADRE LINGUA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 disciplinare /chiave- EU)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Decentramento/empatia  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Conoscere il valore dell’amicizia in alcune tra le religioni più diffuse al mondo.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SA COSTRUIRE SE STESSO IN QUANTO SOGGETTO SOCIALE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(trasversali)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Decentramento, empatia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Confrontare  il valore dell’amicizia in alcune religioni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INDIVIDUARE COLLEGAMENTI E RELAZIONI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(trasversali)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Transcalarità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Cogliere il messaggio fondamentale presente nelle diverse religioni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RICONOSCE</a:t>
                      </a:r>
                      <a:r>
                        <a:rPr lang="it-IT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I VALORI  ETICI NELLE DIVERSE RELIGIONI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( disciplinare)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 New Roman"/>
                        </a:rPr>
                        <a:t>Interconnessione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6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Prendere coscienza del valore dell’amicizia come espressione di un etica mondiale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SA COSTRUIRE SE STESSO IN QUANTO SOGGETTO SOCIALE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(trasversali)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Visione olistica 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 New Roman"/>
                        </a:rPr>
                        <a:t>Ripercorrere l’itinerario didattico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IMPARARE AD IMPARARE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060065" algn="ctr"/>
                          <a:tab pos="6120130" algn="r"/>
                        </a:tabLst>
                        <a:defRPr/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(trasversali/chiave- EU))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Times New Roman"/>
                        </a:rPr>
                        <a:t>Metacognizione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Verificare la competenza acquisita </a:t>
                      </a:r>
                      <a:endParaRPr lang="it-IT" sz="1000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AGISCE IN</a:t>
                      </a: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MODO RESPONSABILE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000" kern="1200" baseline="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(GL)</a:t>
                      </a:r>
                      <a:endParaRPr lang="it-IT" sz="1000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Attivismo responsabile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2000250" y="5000625"/>
            <a:ext cx="5857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PROVE </a:t>
            </a:r>
            <a:r>
              <a:rPr lang="it-IT" dirty="0" err="1"/>
              <a:t>DI</a:t>
            </a:r>
            <a:r>
              <a:rPr lang="it-IT" dirty="0"/>
              <a:t> VERIFICA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Valutazione  di prestazioni legate ad abilità e conoscenze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429125" y="4714875"/>
            <a:ext cx="571500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G. CIPOLLARI</a:t>
            </a:r>
          </a:p>
        </p:txBody>
      </p:sp>
      <p:sp>
        <p:nvSpPr>
          <p:cNvPr id="24578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La DIDATTICA per COMPETENZE</a:t>
            </a:r>
          </a:p>
        </p:txBody>
      </p:sp>
      <p:sp>
        <p:nvSpPr>
          <p:cNvPr id="9218" name="Segnaposto contenuto 1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altLang="it-IT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altLang="it-IT" dirty="0" smtClean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altLang="it-IT" dirty="0" smtClean="0"/>
              <a:t>La didattica per competenze richiede l’arricchimento della didattica frontale con laboratori, progetti e </a:t>
            </a:r>
            <a:r>
              <a:rPr lang="it-IT" altLang="it-IT" u="sng" dirty="0" smtClean="0"/>
              <a:t>prove autentiche</a:t>
            </a:r>
            <a:r>
              <a:rPr lang="it-IT" altLang="it-IT" dirty="0" smtClean="0"/>
              <a:t> </a:t>
            </a:r>
            <a:r>
              <a:rPr lang="it-IT" altLang="it-IT" u="sng" dirty="0" smtClean="0"/>
              <a:t>(</a:t>
            </a:r>
            <a:r>
              <a:rPr lang="it-IT" altLang="it-IT" b="1" u="sng" dirty="0" smtClean="0"/>
              <a:t>Problem </a:t>
            </a:r>
            <a:r>
              <a:rPr lang="it-IT" altLang="it-IT" b="1" u="sng" dirty="0" err="1" smtClean="0"/>
              <a:t>Based</a:t>
            </a:r>
            <a:r>
              <a:rPr lang="it-IT" altLang="it-IT" b="1" u="sng" dirty="0" smtClean="0"/>
              <a:t> </a:t>
            </a:r>
            <a:r>
              <a:rPr lang="it-IT" altLang="it-IT" b="1" u="sng" dirty="0" err="1" smtClean="0"/>
              <a:t>Learing</a:t>
            </a:r>
            <a:r>
              <a:rPr lang="it-IT" altLang="it-IT" dirty="0" smtClean="0"/>
              <a:t>: simile ad un problema che gli allievi potrebbero realmente affrontare in futuro, consiste nel fornire un </a:t>
            </a:r>
            <a:r>
              <a:rPr lang="it-IT" altLang="it-IT" b="1" dirty="0" smtClean="0"/>
              <a:t>compito autentico, di vita reale</a:t>
            </a:r>
            <a:r>
              <a:rPr lang="it-IT" altLang="it-IT" dirty="0" smtClean="0"/>
              <a:t>, partendo dal fulcro, dall’oggetto che dovrà essere raggiunto dagli alunni per impossessarsi dei contenuti necessari a risolverli e, quindi, si attivano, essendo artefici della propria conoscenza, ricercando i contenuti, le fonti e le soluzioni).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24581" name="Picture 2" descr="http://www.obiettivo2020.org/wp-content/uploads/altern_scuola_la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89138"/>
            <a:ext cx="40322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G. CIPOLLARI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4000" b="1" dirty="0" smtClean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Esempio di Compito </a:t>
            </a:r>
            <a:r>
              <a:rPr lang="it-IT" altLang="it-IT" sz="4000" b="1" dirty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autentico </a:t>
            </a:r>
            <a:br>
              <a:rPr lang="it-IT" altLang="it-IT" sz="4000" b="1" dirty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</a:br>
            <a:r>
              <a:rPr lang="it-IT" altLang="it-IT" sz="2800" b="1" dirty="0">
                <a:ln w="3200">
                  <a:solidFill>
                    <a:srgbClr val="04617B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(fine  classe  terza secondaria di I grado) 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3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 typeface="Wingdings 2"/>
              <a:buNone/>
              <a:defRPr/>
            </a:pPr>
            <a:r>
              <a:rPr lang="it-IT" altLang="it-IT" sz="2400" kern="0" dirty="0" smtClean="0">
                <a:solidFill>
                  <a:srgbClr val="FFFFFF"/>
                </a:solidFill>
                <a:latin typeface="Arial"/>
              </a:rPr>
              <a:t>“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3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 typeface="Arial" pitchFamily="34" charset="0"/>
              <a:buNone/>
              <a:defRPr/>
            </a:pPr>
            <a:r>
              <a:rPr lang="it-IT" altLang="it-IT" sz="5500" kern="0" dirty="0" smtClean="0">
                <a:latin typeface="Arial"/>
              </a:rPr>
              <a:t>Il Consiglio comunale ha deciso di abbellire una vecchia piazza di forma rettangolare. Tutti gli interessati sono invitati a presentare un Progetto. Quello ritenuto migliore sarà realizzato”.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 typeface="Arial" pitchFamily="34" charset="0"/>
              <a:buNone/>
              <a:defRPr/>
            </a:pPr>
            <a:endParaRPr lang="it-IT" altLang="it-IT" sz="5500" kern="0" dirty="0" smtClean="0">
              <a:latin typeface="Arial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 typeface="Arial" pitchFamily="34" charset="0"/>
              <a:buNone/>
              <a:defRPr/>
            </a:pPr>
            <a:r>
              <a:rPr lang="it-IT" altLang="it-IT" sz="5500" i="1" kern="0" dirty="0" smtClean="0">
                <a:latin typeface="Arial"/>
              </a:rPr>
              <a:t>Lavoro di gruppo: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r>
              <a:rPr lang="it-IT" altLang="it-IT" sz="5500" i="1" kern="0" dirty="0" smtClean="0">
                <a:latin typeface="Arial"/>
              </a:rPr>
              <a:t>Lettera di adesione al Comune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r>
              <a:rPr lang="it-IT" altLang="it-IT" sz="5500" i="1" kern="0" dirty="0" smtClean="0">
                <a:latin typeface="Arial"/>
              </a:rPr>
              <a:t>Scelta e motivazione dell’intervento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r>
              <a:rPr lang="it-IT" altLang="it-IT" sz="5500" i="1" kern="0" dirty="0" smtClean="0">
                <a:latin typeface="Arial"/>
              </a:rPr>
              <a:t>Disegno tecnico del Progetto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r>
              <a:rPr lang="it-IT" altLang="it-IT" sz="5500" i="1" kern="0" dirty="0" smtClean="0">
                <a:latin typeface="Arial"/>
              </a:rPr>
              <a:t>Disegno figurativo del Progetto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r>
              <a:rPr lang="it-IT" altLang="it-IT" sz="5500" i="1" kern="0" dirty="0" smtClean="0">
                <a:latin typeface="Arial"/>
              </a:rPr>
              <a:t>Cerimonia di inaugurazione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Tx/>
              <a:buChar char="-"/>
              <a:defRPr/>
            </a:pPr>
            <a:endParaRPr lang="it-IT" altLang="it-IT" sz="5500" i="1" kern="0" dirty="0" smtClean="0">
              <a:latin typeface="Arial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CC00"/>
              </a:buClr>
              <a:buFont typeface="Arial" pitchFamily="34" charset="0"/>
              <a:buNone/>
              <a:defRPr/>
            </a:pPr>
            <a:r>
              <a:rPr lang="it-IT" altLang="it-IT" sz="5500" i="1" kern="0" dirty="0" smtClean="0">
                <a:latin typeface="Arial"/>
              </a:rPr>
              <a:t>Ogni gruppo illustra ai compagni il proprio lavoro e quello che sarà giudicato migliore sarà illustrato all’Amministrazione locale durante una seduta del Consiglio Comunale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pic>
        <p:nvPicPr>
          <p:cNvPr id="25605" name="Picture 4" descr="http://pad1.whstatic.com/images/thumb/c/c4/Design-a-Landscape-Garden-Step-3-Version-2.jpg/900px-Design-a-Landscape-Garden-Step-3-Version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963988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26626" name="Rettangolo 3"/>
          <p:cNvSpPr>
            <a:spLocks noChangeArrowheads="1"/>
          </p:cNvSpPr>
          <p:nvPr/>
        </p:nvSpPr>
        <p:spPr bwMode="auto">
          <a:xfrm>
            <a:off x="323850" y="260350"/>
            <a:ext cx="81359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Fase n. </a:t>
            </a:r>
            <a:r>
              <a:rPr lang="it-IT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conoscere la migrazione a livello transcalare .</a:t>
            </a:r>
            <a:endParaRPr lang="it-IT" sz="3200" b="1">
              <a:ea typeface="Calibri" pitchFamily="34" charset="0"/>
              <a:cs typeface="Arial" charset="0"/>
            </a:endParaRPr>
          </a:p>
          <a:p>
            <a:endParaRPr lang="it-IT" b="1">
              <a:latin typeface="Calibri" pitchFamily="34" charset="0"/>
              <a:ea typeface="Calibri" pitchFamily="34" charset="0"/>
              <a:cs typeface="Arial" charset="0"/>
            </a:endParaRPr>
          </a:p>
          <a:p>
            <a:r>
              <a:rPr lang="it-IT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Obiettivo : </a:t>
            </a:r>
            <a:r>
              <a:rPr lang="it-IT" b="1">
                <a:latin typeface="Verdana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it-IT" b="1" u="sng">
                <a:latin typeface="Verdana" pitchFamily="34" charset="0"/>
                <a:ea typeface="Calibri" pitchFamily="34" charset="0"/>
                <a:cs typeface="Times New Roman" pitchFamily="18" charset="0"/>
              </a:rPr>
              <a:t>legato alla competenza dell’ interdipendenza e della transcalarità </a:t>
            </a:r>
            <a:r>
              <a:rPr lang="it-IT" b="1">
                <a:latin typeface="Verdana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endParaRPr lang="it-IT" b="1" u="sng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071688" y="2143125"/>
          <a:ext cx="5113337" cy="996950"/>
        </p:xfrm>
        <a:graphic>
          <a:graphicData uri="http://schemas.openxmlformats.org/drawingml/2006/table">
            <a:tbl>
              <a:tblPr/>
              <a:tblGrid>
                <a:gridCol w="2556284"/>
                <a:gridCol w="2556284"/>
              </a:tblGrid>
              <a:tr h="113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Cosa fa l’insegnante</a:t>
                      </a:r>
                      <a:endParaRPr lang="it-IT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Cosa fa l’alunno</a:t>
                      </a:r>
                      <a:endParaRPr lang="it-IT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1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928688" y="3571875"/>
          <a:ext cx="6856412" cy="2081213"/>
        </p:xfrm>
        <a:graphic>
          <a:graphicData uri="http://schemas.openxmlformats.org/drawingml/2006/table">
            <a:tbl>
              <a:tblPr/>
              <a:tblGrid>
                <a:gridCol w="1512887"/>
                <a:gridCol w="1295400"/>
                <a:gridCol w="2087563"/>
                <a:gridCol w="1960562"/>
              </a:tblGrid>
              <a:tr h="222250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Box per avviare alle abilità che sviluppano  traguardi di competenza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Sa cogliere l’interdipendenza 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19300" algn="l"/>
                          <a:tab pos="2247900" algn="l"/>
                          <a:tab pos="4057650" algn="l"/>
                          <a:tab pos="6000750" algn="l"/>
                          <a:tab pos="7962900" algn="l"/>
                        </a:tabLst>
                      </a:pPr>
                      <a:r>
                        <a:rPr kumimoji="0" lang="it-I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1/D - INIZIALE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2/C - BASE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3/B -INTERMEDIO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19300" algn="l"/>
                          <a:tab pos="2247900" algn="l"/>
                          <a:tab pos="4057650" algn="l"/>
                          <a:tab pos="6000750" algn="l"/>
                          <a:tab pos="7962900" algn="l"/>
                        </a:tabLst>
                      </a:pPr>
                      <a:r>
                        <a:rPr kumimoji="0" lang="it-IT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  4/A - AVANZATO                  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 guidato, affronta la questione delle relazioni tra sé e il compagno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Individua la relazione tra sé e il compagno.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Interviene con le sue conoscenze e le utilizza per risolvere il/i problema/i,  relativo/i al rapporto tra sé e il mondo compagno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Affronta situazioni problematiche in rapporto alla relazione tra sé  e l’altro  formulando ipotesi di soluzioni  creative ed alternative.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332" marR="67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Documentazione per indizi (narrativa) 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71500" y="1643063"/>
          <a:ext cx="3571875" cy="1927225"/>
        </p:xfrm>
        <a:graphic>
          <a:graphicData uri="http://schemas.openxmlformats.org/drawingml/2006/table">
            <a:tbl>
              <a:tblPr/>
              <a:tblGrid>
                <a:gridCol w="1803055"/>
                <a:gridCol w="1768845"/>
              </a:tblGrid>
              <a:tr h="604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-BoldMT"/>
                        </a:rPr>
                        <a:t>Osservazioni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NewRomanPSMT"/>
                        </a:rPr>
                        <a:t>(basso grado di inferenza = ciò che si legge è preciso e osservabile)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-BoldMT"/>
                        </a:rPr>
                        <a:t>Commenti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NewRomanPSMT"/>
                        </a:rPr>
                        <a:t>- descrivere puntualmente un comportamento,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NewRomanPSMT"/>
                        </a:rPr>
                        <a:t>una situazione, un evento riportando dati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TimesNewRomanPSMT"/>
                        </a:rPr>
                        <a:t>concreti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latin typeface="Verdana"/>
                          <a:ea typeface="Times New Roman"/>
                          <a:cs typeface="TimesNewRomanPSMT"/>
                        </a:rPr>
                        <a:t>-.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000" dirty="0">
                        <a:latin typeface="Verdana"/>
                        <a:ea typeface="Times New Roman"/>
                        <a:cs typeface="ArialMT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714375" y="1143000"/>
            <a:ext cx="31432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GRIGLIE </a:t>
            </a:r>
            <a:r>
              <a:rPr lang="it-IT" dirty="0" err="1"/>
              <a:t>DI</a:t>
            </a:r>
            <a:r>
              <a:rPr lang="it-IT" dirty="0"/>
              <a:t> OSSERVAZIONE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71500" y="3929063"/>
          <a:ext cx="4071938" cy="2803525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25898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Classe </a:t>
                      </a: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Data </a:t>
                      </a: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…………….….</a:t>
                      </a:r>
                      <a:r>
                        <a:rPr lang="it-IT" sz="1000" dirty="0">
                          <a:latin typeface="Verdana"/>
                          <a:ea typeface="Times New Roman"/>
                          <a:cs typeface="ArialMT"/>
                        </a:rPr>
                        <a:t> </a:t>
                      </a: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Ora </a:t>
                      </a: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</a:t>
                      </a:r>
                      <a:r>
                        <a:rPr lang="it-IT" sz="1000" dirty="0">
                          <a:latin typeface="Verdana"/>
                          <a:ea typeface="Times New Roman"/>
                          <a:cs typeface="ArialMT"/>
                        </a:rPr>
                        <a:t>..…..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Nome e cognome dell’alunno </a:t>
                      </a: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</a:t>
                      </a:r>
                      <a:r>
                        <a:rPr lang="it-IT" sz="1000" dirty="0">
                          <a:latin typeface="Verdana"/>
                          <a:ea typeface="Times New Roman"/>
                          <a:cs typeface="ArialMT"/>
                        </a:rPr>
                        <a:t>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Situazione generale in cui si inserisce l’episodio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Descrizione episodio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Arial-BoldMT"/>
                        </a:rPr>
                        <a:t>Informazioni aggiuntive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 err="1">
                          <a:latin typeface="Verdana"/>
                          <a:ea typeface="Times New Roman"/>
                          <a:cs typeface="ArialMT"/>
                        </a:rPr>
                        <a:t>…………………………………………………………………………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68" name="Rectangle 1"/>
          <p:cNvSpPr>
            <a:spLocks noChangeArrowheads="1"/>
          </p:cNvSpPr>
          <p:nvPr/>
        </p:nvSpPr>
        <p:spPr bwMode="auto">
          <a:xfrm>
            <a:off x="642938" y="3643313"/>
            <a:ext cx="39290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5067300" algn="l"/>
              </a:tabLst>
            </a:pPr>
            <a:r>
              <a:rPr lang="it-IT" sz="1000" b="1">
                <a:solidFill>
                  <a:srgbClr val="00B050"/>
                </a:solidFill>
                <a:latin typeface="Verdana" pitchFamily="34" charset="0"/>
                <a:ea typeface="Times New Roman" pitchFamily="18" charset="0"/>
                <a:cs typeface="Arial-BoldMT"/>
              </a:rPr>
              <a:t>Registrazione di un breve episodio</a:t>
            </a:r>
            <a:endParaRPr lang="it-IT" sz="9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357688" y="1428750"/>
          <a:ext cx="4643437" cy="1371600"/>
        </p:xfrm>
        <a:graphic>
          <a:graphicData uri="http://schemas.openxmlformats.org/drawingml/2006/table">
            <a:tbl>
              <a:tblPr/>
              <a:tblGrid>
                <a:gridCol w="1175718"/>
                <a:gridCol w="753108"/>
                <a:gridCol w="1189899"/>
                <a:gridCol w="1524712"/>
              </a:tblGrid>
              <a:tr h="499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Ho esposto in modo  </a:t>
                      </a:r>
                      <a:r>
                        <a:rPr lang="it-IT" sz="1000" dirty="0" smtClean="0">
                          <a:latin typeface="Verdana"/>
                          <a:ea typeface="Times New Roman"/>
                          <a:cs typeface="Arial"/>
                        </a:rPr>
                        <a:t>corretto e </a:t>
                      </a: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esauriente  l’argomento </a:t>
                      </a:r>
                      <a:r>
                        <a:rPr lang="it-IT" sz="1000" i="1" dirty="0">
                          <a:latin typeface="Verdana"/>
                          <a:ea typeface="Times New Roman"/>
                          <a:cs typeface="Arial"/>
                        </a:rPr>
                        <a:t>(esempio)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Punti possibili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Autovalutazione allievo 	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Valutazione docente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endParaRPr lang="it-IT" sz="10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endParaRPr lang="it-IT" sz="10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endParaRPr lang="it-IT" sz="10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39370" marR="3937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5000625" y="3000375"/>
          <a:ext cx="3571875" cy="335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68"/>
              </a:tblGrid>
              <a:tr h="3357586"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Il lavoro ti è sembrato interessante? Perché si / perché no 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Quale fase, attività, strumento didattico ti sono sembrati  più interessanti  o meno interessanti e  perché? 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Quali sono stati i momenti forti dell’itinerario? Perché?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Quali sono stati i momenti deboli? Perché? 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Che cosa avresti voluto fare di diverso rispetto alla proposta scolastica? 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Quale messaggio hai trattenuto? 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Ciò che hai appreso ha inciso sulla tua vita quotidiana? Perché si / perché no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 Pensi che possa incidere sulla tua vita in futuro?</a:t>
                      </a:r>
                      <a:endParaRPr lang="it-IT" sz="1000" dirty="0" smtClean="0">
                        <a:solidFill>
                          <a:schemeClr val="bg1"/>
                        </a:solidFill>
                        <a:latin typeface="Calibri" pitchFamily="34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Times New Roman" pitchFamily="18" charset="0"/>
                          <a:cs typeface="Arial" pitchFamily="34" charset="0"/>
                        </a:rPr>
                        <a:t>In che modo? </a:t>
                      </a:r>
                      <a:endParaRPr lang="it-IT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524000" y="1412875"/>
          <a:ext cx="6096000" cy="4371975"/>
        </p:xfrm>
        <a:graphic>
          <a:graphicData uri="http://schemas.openxmlformats.org/drawingml/2006/table">
            <a:tbl>
              <a:tblPr/>
              <a:tblGrid>
                <a:gridCol w="330349"/>
                <a:gridCol w="4296399"/>
                <a:gridCol w="1469251"/>
              </a:tblGrid>
              <a:tr h="102445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Si invitano i genitori a compilare l’allegato questionario, per consentire alla Scuola di conoscere il parere dell’utenza sulla qualità del servizio offerto e a riconsegnare il questionario agli insegnanti  in busta chiusa entro il </a:t>
                      </a:r>
                      <a:r>
                        <a:rPr lang="it-IT" sz="1000" dirty="0" err="1">
                          <a:latin typeface="Verdana"/>
                          <a:ea typeface="Times New Roman"/>
                          <a:cs typeface="Arial"/>
                        </a:rPr>
                        <a:t>……</a:t>
                      </a: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..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Punteggio attribuito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1= minima soddisfazione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5= massima soddisfazione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1   2   </a:t>
                      </a:r>
                      <a:r>
                        <a:rPr lang="it-IT" sz="1000" smtClean="0">
                          <a:latin typeface="Verdana"/>
                          <a:ea typeface="Times New Roman"/>
                          <a:cs typeface="Arial"/>
                        </a:rPr>
                        <a:t>3 4    </a:t>
                      </a: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1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figlio/a va volentieri a scuola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2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Times New Roman"/>
                        </a:rPr>
                        <a:t>Suo figlio/a è interessato/a al lavoro scolastico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3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figlio/a riesce ad organizzarsi in modo autonomo nella gestione dei compiti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4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si esprime in modo adeguato e corretto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5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apprezza il patrimonio storico e culturale del territorio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6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si orienta nello spazio e sa progettare itinerari di viaggio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7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rispetta l’ambiente </a:t>
                      </a:r>
                      <a:r>
                        <a:rPr lang="it-IT" sz="1000" i="1">
                          <a:latin typeface="Verdana"/>
                          <a:ea typeface="Times New Roman"/>
                          <a:cs typeface="Arial"/>
                        </a:rPr>
                        <a:t>( mette in ordine la sua camera, non spreca il cibo, attua la raccolta differenziata…)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8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partecipa e collabora al’interno del gruppo familiare e/o amicale 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9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Times New Roman"/>
                          <a:cs typeface="Arial"/>
                        </a:rPr>
                        <a:t>Suo figlio comunica e dialoga con facilità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Times New Roman"/>
                          <a:cs typeface="Arial"/>
                        </a:rPr>
                        <a:t>10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Times New Roman"/>
                          <a:cs typeface="Arial"/>
                        </a:rPr>
                        <a:t>Suo figlio sa ordinare le informazioni e sa trasmetterle in relazione al destinatario e al contesto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Verdana"/>
                          <a:ea typeface="Times New Roman"/>
                          <a:cs typeface="Arial"/>
                        </a:rPr>
                        <a:t>-□ □□□□ +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………………………………………………………………………………………………………</a:t>
                      </a:r>
                      <a:r>
                        <a:rPr lang="it-IT" sz="1100" dirty="0" smtClean="0">
                          <a:latin typeface="Calibri"/>
                          <a:ea typeface="Times New Roman"/>
                          <a:cs typeface="Times New Roman"/>
                        </a:rPr>
                        <a:t>..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27" name="Rectangle 1"/>
          <p:cNvSpPr>
            <a:spLocks noChangeArrowheads="1"/>
          </p:cNvSpPr>
          <p:nvPr/>
        </p:nvSpPr>
        <p:spPr bwMode="auto">
          <a:xfrm>
            <a:off x="3429000" y="857250"/>
            <a:ext cx="2205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067300" algn="l"/>
              </a:tabLst>
            </a:pPr>
            <a:r>
              <a:rPr lang="it-IT" sz="1000" b="1">
                <a:latin typeface="Verdana" pitchFamily="34" charset="0"/>
                <a:cs typeface="Times New Roman" pitchFamily="18" charset="0"/>
              </a:rPr>
              <a:t>QUESTIONARIO  GENITORI </a:t>
            </a:r>
            <a:endParaRPr lang="it-IT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LO SVILUPPO DELLE COMPETENZE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4663" y="1600200"/>
            <a:ext cx="4402137" cy="35575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Una competenza si sviluppa in un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Contesto  in Situazione (Sit)  nel quale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lo studente è  coinvolto, personalmente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 e  collettivamente nel portare 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termine  Compiti (Cm) , legati alla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 risoluzione di  problemi ( Problem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Solving), che implicano  l’attivazione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della  metacognizione  (M)  con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capacità di transfert (T) di quanto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sa,(S)  sa fare,( F) sa essere (E)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/>
              <a:t>collaborando  con gli altri.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23528" y="5373216"/>
            <a:ext cx="432048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                                                      M con 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C</a:t>
            </a:r>
            <a:r>
              <a:rPr lang="it-IT" dirty="0">
                <a:latin typeface="+mn-lt"/>
              </a:rPr>
              <a:t> =  </a:t>
            </a:r>
            <a:r>
              <a:rPr lang="it-IT" dirty="0" err="1">
                <a:latin typeface="+mn-lt"/>
              </a:rPr>
              <a:t>Ps</a:t>
            </a:r>
            <a:r>
              <a:rPr lang="it-IT" dirty="0">
                <a:latin typeface="+mn-lt"/>
              </a:rPr>
              <a:t>  di Cm in Sit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                                                         S + F + E</a:t>
            </a:r>
          </a:p>
        </p:txBody>
      </p:sp>
      <p:cxnSp>
        <p:nvCxnSpPr>
          <p:cNvPr id="6" name="Connettore 2 5"/>
          <p:cNvCxnSpPr/>
          <p:nvPr/>
        </p:nvCxnSpPr>
        <p:spPr>
          <a:xfrm flipV="1">
            <a:off x="3276600" y="5516563"/>
            <a:ext cx="287338" cy="144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3563938" y="5876925"/>
            <a:ext cx="360362" cy="144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6" name="Picture 2" descr="http://ospitiweb.indire.it/adi/Canada/immagini/Ca7_5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39719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</p:spPr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15368" name="Rettangolo 10"/>
          <p:cNvSpPr>
            <a:spLocks noChangeArrowheads="1"/>
          </p:cNvSpPr>
          <p:nvPr/>
        </p:nvSpPr>
        <p:spPr bwMode="auto">
          <a:xfrm>
            <a:off x="4786313" y="5500688"/>
            <a:ext cx="4248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Raccomandazione per il Quadro Europeo delle Qualifiche (EQF: </a:t>
            </a:r>
            <a:r>
              <a:rPr lang="it-IT" sz="1200" i="1">
                <a:latin typeface="Calibri" pitchFamily="34" charset="0"/>
              </a:rPr>
              <a:t>European Qualification Framework), pag 5 Linee_guida MIUR</a:t>
            </a:r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6"/>
          <p:cNvSpPr>
            <a:spLocks noChangeShapeType="1"/>
          </p:cNvSpPr>
          <p:nvPr/>
        </p:nvSpPr>
        <p:spPr bwMode="auto">
          <a:xfrm flipH="1" flipV="1">
            <a:off x="3348038" y="2349500"/>
            <a:ext cx="2232025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" name="Line 7"/>
          <p:cNvSpPr>
            <a:spLocks noChangeShapeType="1"/>
          </p:cNvSpPr>
          <p:nvPr/>
        </p:nvSpPr>
        <p:spPr bwMode="auto">
          <a:xfrm flipV="1">
            <a:off x="3419475" y="2492375"/>
            <a:ext cx="2016125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627313" y="3500438"/>
            <a:ext cx="34544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>
                <a:solidFill>
                  <a:schemeClr val="bg1"/>
                </a:solidFill>
                <a:latin typeface="Calibri" pitchFamily="34" charset="0"/>
              </a:rPr>
              <a:t>CURRICOLO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5580063" y="5157788"/>
            <a:ext cx="3313112" cy="1014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PROCESSI FORMATIVI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come insegnare/apprendere?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5508625" y="1268413"/>
            <a:ext cx="3384550" cy="101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VALUTAZIONE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come valutare il processo di insegn./apprend.?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50825" y="1196975"/>
            <a:ext cx="3035300" cy="1938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TRAGUARDI/</a:t>
            </a:r>
          </a:p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FINALITA’</a:t>
            </a:r>
          </a:p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EDUCATIVE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perché insegnare/apprendere?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323850" y="5157788"/>
            <a:ext cx="3105150" cy="1014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CONTENUTI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che cosa insegnare/apprendere?</a:t>
            </a:r>
          </a:p>
        </p:txBody>
      </p:sp>
      <p:sp>
        <p:nvSpPr>
          <p:cNvPr id="11273" name="Line 27"/>
          <p:cNvSpPr>
            <a:spLocks noChangeShapeType="1"/>
          </p:cNvSpPr>
          <p:nvPr/>
        </p:nvSpPr>
        <p:spPr bwMode="auto">
          <a:xfrm>
            <a:off x="7308850" y="26368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74" name="Line 27"/>
          <p:cNvSpPr>
            <a:spLocks noChangeShapeType="1"/>
          </p:cNvSpPr>
          <p:nvPr/>
        </p:nvSpPr>
        <p:spPr bwMode="auto">
          <a:xfrm flipH="1">
            <a:off x="1763713" y="3143250"/>
            <a:ext cx="46037" cy="179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cxnSp>
        <p:nvCxnSpPr>
          <p:cNvPr id="37" name="Connettore 2 36"/>
          <p:cNvCxnSpPr/>
          <p:nvPr/>
        </p:nvCxnSpPr>
        <p:spPr>
          <a:xfrm>
            <a:off x="3492500" y="1700213"/>
            <a:ext cx="1727200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563938" y="5805488"/>
            <a:ext cx="1728787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00B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>
                <a:solidFill>
                  <a:schemeClr val="bg1"/>
                </a:solidFill>
                <a:latin typeface="Calibri" pitchFamily="34" charset="0"/>
              </a:rPr>
              <a:t>COSTRUIRE UN CURRICOLO – LA MAPPA DI KERR</a:t>
            </a: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14282" y="428604"/>
            <a:ext cx="8786874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LA SCUOLA È UN SISTEMA PER CUI OGNI AZIONE VA INSERITA IN UNA RETE </a:t>
            </a:r>
            <a:r>
              <a:rPr lang="it-IT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DI</a:t>
            </a:r>
            <a:r>
              <a:rPr lang="it-IT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RELAZIONI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256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>Le otto competenze chiave per la cittadinanza e l’apprendimento permanente </a:t>
            </a:r>
            <a:br>
              <a:rPr lang="it-IT" sz="3200" smtClean="0"/>
            </a:br>
            <a:r>
              <a:rPr lang="it-IT" sz="3200" smtClean="0"/>
              <a:t>(Unione Europea, 2006)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smtClean="0"/>
              <a:t>Comunicazione nella madrelingua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Comunicazione nelle lingue straniere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Competenze in matematica e competenze di base in scienza e tecnologia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Competenza digitale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Imparare ad imparare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Competenze sociali e civiche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Spirito di iniziativa ed imprenditorialità</a:t>
            </a:r>
          </a:p>
          <a:p>
            <a:pPr>
              <a:lnSpc>
                <a:spcPct val="90000"/>
              </a:lnSpc>
            </a:pPr>
            <a:r>
              <a:rPr lang="it-IT" sz="2800" smtClean="0"/>
              <a:t>Consapevolezza ed espressione culturale.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6"/>
          <p:cNvSpPr>
            <a:spLocks noChangeShapeType="1"/>
          </p:cNvSpPr>
          <p:nvPr/>
        </p:nvSpPr>
        <p:spPr bwMode="auto">
          <a:xfrm flipH="1" flipV="1">
            <a:off x="3348038" y="2349500"/>
            <a:ext cx="2232025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7" name="Line 7"/>
          <p:cNvSpPr>
            <a:spLocks noChangeShapeType="1"/>
          </p:cNvSpPr>
          <p:nvPr/>
        </p:nvSpPr>
        <p:spPr bwMode="auto">
          <a:xfrm flipV="1">
            <a:off x="3419475" y="2492375"/>
            <a:ext cx="2016125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714625" y="3357563"/>
            <a:ext cx="3454400" cy="83026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>
                <a:solidFill>
                  <a:schemeClr val="bg1"/>
                </a:solidFill>
                <a:latin typeface="Calibri" pitchFamily="34" charset="0"/>
              </a:rPr>
              <a:t>CURRICOLO:</a:t>
            </a:r>
          </a:p>
          <a:p>
            <a:pPr algn="ctr"/>
            <a:r>
              <a:rPr lang="it-IT" altLang="it-IT" sz="2400" b="1">
                <a:solidFill>
                  <a:schemeClr val="bg1"/>
                </a:solidFill>
                <a:latin typeface="Calibri" pitchFamily="34" charset="0"/>
              </a:rPr>
              <a:t>UDA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5643563" y="5357813"/>
            <a:ext cx="3313112" cy="1014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PROCESSI FORMATIVI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come insegnare/apprendere?</a:t>
            </a: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5429250" y="1357313"/>
            <a:ext cx="3384550" cy="101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VALUTAZIONE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come valutare il processo di insegn./apprend.?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50825" y="1196975"/>
            <a:ext cx="3035300" cy="101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TRAGUARDI/ FINALITÀ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perché insegnare/apprendere?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85750" y="5286375"/>
            <a:ext cx="3105150" cy="10144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CONTENUTI</a:t>
            </a:r>
          </a:p>
          <a:p>
            <a:pPr algn="ctr"/>
            <a:r>
              <a:rPr lang="it-IT" altLang="it-IT" sz="2000" b="1">
                <a:solidFill>
                  <a:schemeClr val="bg1"/>
                </a:solidFill>
                <a:latin typeface="Calibri" pitchFamily="34" charset="0"/>
              </a:rPr>
              <a:t>che cosa insegnare/apprendere?</a:t>
            </a:r>
          </a:p>
        </p:txBody>
      </p:sp>
      <p:sp>
        <p:nvSpPr>
          <p:cNvPr id="11273" name="Line 27"/>
          <p:cNvSpPr>
            <a:spLocks noChangeShapeType="1"/>
          </p:cNvSpPr>
          <p:nvPr/>
        </p:nvSpPr>
        <p:spPr bwMode="auto">
          <a:xfrm flipH="1">
            <a:off x="7262813" y="2636838"/>
            <a:ext cx="46037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274" name="Line 27"/>
          <p:cNvSpPr>
            <a:spLocks noChangeShapeType="1"/>
          </p:cNvSpPr>
          <p:nvPr/>
        </p:nvSpPr>
        <p:spPr bwMode="auto">
          <a:xfrm flipH="1">
            <a:off x="1714500" y="3071813"/>
            <a:ext cx="46038" cy="209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cxnSp>
        <p:nvCxnSpPr>
          <p:cNvPr id="37" name="Connettore 2 36"/>
          <p:cNvCxnSpPr/>
          <p:nvPr/>
        </p:nvCxnSpPr>
        <p:spPr>
          <a:xfrm>
            <a:off x="3492500" y="1700213"/>
            <a:ext cx="1727200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429000" y="5786438"/>
            <a:ext cx="2143125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rgbClr val="00B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>
                <a:solidFill>
                  <a:schemeClr val="bg1"/>
                </a:solidFill>
                <a:latin typeface="Calibri" pitchFamily="34" charset="0"/>
              </a:rPr>
              <a:t>COSTRUIRE UN CURRICOLO – LA MAPPA DI KERR</a:t>
            </a: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143250" y="285750"/>
            <a:ext cx="3243263" cy="1016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b="1">
                <a:latin typeface="Calibri" pitchFamily="34" charset="0"/>
              </a:rPr>
              <a:t>Competenze di Cittadinanza- UNESCO  </a:t>
            </a:r>
          </a:p>
          <a:p>
            <a:pPr algn="ctr"/>
            <a:r>
              <a:rPr lang="it-IT" altLang="it-IT" sz="2000" b="1">
                <a:latin typeface="Calibri" pitchFamily="34" charset="0"/>
              </a:rPr>
              <a:t>Profilo dello studente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285750" y="2357438"/>
            <a:ext cx="3636963" cy="7080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latin typeface="Calibri" pitchFamily="34" charset="0"/>
              </a:rPr>
              <a:t>Traguardi per lo sviluppo delle competenze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14313" y="4357688"/>
            <a:ext cx="3457575" cy="40005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 b="1">
                <a:latin typeface="Calibri" pitchFamily="34" charset="0"/>
              </a:rPr>
              <a:t>Obiettivi di apprendimento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786063" y="4786313"/>
            <a:ext cx="3929062" cy="369887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b="1">
                <a:latin typeface="Calibri" pitchFamily="34" charset="0"/>
              </a:rPr>
              <a:t>Competenze chiave EU/ assi culturali  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643438" y="2286000"/>
            <a:ext cx="4176712" cy="708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altLang="it-IT" sz="2000" b="1" dirty="0">
                <a:latin typeface="+mn-lt"/>
              </a:rPr>
              <a:t>Valutazione prestazioni:                           prove di verifica e compiti autentici</a:t>
            </a:r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1785938" y="6215063"/>
            <a:ext cx="3581400" cy="384175"/>
          </a:xfrm>
        </p:spPr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  <a:endParaRPr lang="it-IT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25614" grpId="0" animBg="1"/>
      <p:bldP spid="16" grpId="0" animBg="1" autoUpdateAnimBg="0"/>
      <p:bldP spid="1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57438" y="2571750"/>
            <a:ext cx="4000500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/>
              <a:t>UDA</a:t>
            </a:r>
          </a:p>
        </p:txBody>
      </p:sp>
      <p:sp>
        <p:nvSpPr>
          <p:cNvPr id="3" name="Ovale 2"/>
          <p:cNvSpPr/>
          <p:nvPr/>
        </p:nvSpPr>
        <p:spPr>
          <a:xfrm>
            <a:off x="571500" y="642938"/>
            <a:ext cx="264318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Competenze di cittadinanza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mondiale</a:t>
            </a:r>
          </a:p>
        </p:txBody>
      </p:sp>
      <p:sp>
        <p:nvSpPr>
          <p:cNvPr id="4" name="Ovale 3"/>
          <p:cNvSpPr/>
          <p:nvPr/>
        </p:nvSpPr>
        <p:spPr>
          <a:xfrm>
            <a:off x="5715000" y="642938"/>
            <a:ext cx="264318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VALUTAZIONE</a:t>
            </a:r>
          </a:p>
        </p:txBody>
      </p:sp>
      <p:sp>
        <p:nvSpPr>
          <p:cNvPr id="5" name="Ovale 4"/>
          <p:cNvSpPr/>
          <p:nvPr/>
        </p:nvSpPr>
        <p:spPr>
          <a:xfrm>
            <a:off x="500063" y="4214813"/>
            <a:ext cx="2643187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Traguardi per lo sviluppo delle competenze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 Obiettivi </a:t>
            </a:r>
          </a:p>
        </p:txBody>
      </p:sp>
      <p:sp>
        <p:nvSpPr>
          <p:cNvPr id="6" name="Ovale 5"/>
          <p:cNvSpPr/>
          <p:nvPr/>
        </p:nvSpPr>
        <p:spPr>
          <a:xfrm>
            <a:off x="5214938" y="4214813"/>
            <a:ext cx="2643187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Competenze europee e degli assi culturali </a:t>
            </a:r>
          </a:p>
        </p:txBody>
      </p:sp>
      <p:sp>
        <p:nvSpPr>
          <p:cNvPr id="9" name="Freccia ad arco 8"/>
          <p:cNvSpPr/>
          <p:nvPr/>
        </p:nvSpPr>
        <p:spPr>
          <a:xfrm>
            <a:off x="3071813" y="428625"/>
            <a:ext cx="2857500" cy="785813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destra 9"/>
          <p:cNvSpPr/>
          <p:nvPr/>
        </p:nvSpPr>
        <p:spPr>
          <a:xfrm>
            <a:off x="1214438" y="2500313"/>
            <a:ext cx="500062" cy="16430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>
            <a:off x="7072313" y="2500313"/>
            <a:ext cx="714375" cy="16430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ad arco 11"/>
          <p:cNvSpPr/>
          <p:nvPr/>
        </p:nvSpPr>
        <p:spPr>
          <a:xfrm rot="11049143">
            <a:off x="2930525" y="4359275"/>
            <a:ext cx="2427288" cy="78581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19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FINALITÀ : GLOBAL EDUCATION</a:t>
            </a:r>
          </a:p>
        </p:txBody>
      </p:sp>
      <p:sp>
        <p:nvSpPr>
          <p:cNvPr id="21506" name="Segnaposto contenuto 3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508625" cy="5545138"/>
          </a:xfrm>
        </p:spPr>
        <p:txBody>
          <a:bodyPr/>
          <a:lstStyle/>
          <a:p>
            <a:pPr eaLnBrk="1" hangingPunct="1"/>
            <a:r>
              <a:rPr lang="it-IT" sz="3600" smtClean="0"/>
              <a:t>Il compito è quello di promuovere un senso di appartenenza </a:t>
            </a:r>
            <a:r>
              <a:rPr lang="it-IT" sz="3600" i="1" smtClean="0"/>
              <a:t>a una grande comunità e ad una comune umanità</a:t>
            </a:r>
            <a:endParaRPr lang="it-IT" sz="3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4" descr="http://nencioni68.files.wordpress.com/2014/02/sinerg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571625"/>
            <a:ext cx="29527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https://encrypted-tbn0.gstatic.com/images?q=tbn:ANd9GcR82scLsdohTOaiF1sraWnVlbRuQE7Vtr3G3Buo16ZANnNIvt4g-hTZV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357688"/>
            <a:ext cx="1944687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  <p:pic>
        <p:nvPicPr>
          <p:cNvPr id="21510" name="Picture 6" descr="https://www.coe.int/t/dg4/nscentre/News/2016/Newressource2016_en-Logo_GE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4000500"/>
            <a:ext cx="27384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4" descr="https://reussirautrement.files.wordpress.com/2015/06/unesco.jpg?w=1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3929063"/>
            <a:ext cx="14287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5000625" y="5000625"/>
            <a:ext cx="1714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/>
              <a:t>2015</a:t>
            </a:r>
            <a:r>
              <a:rPr lang="it-IT" dirty="0"/>
              <a:t> </a:t>
            </a:r>
          </a:p>
        </p:txBody>
      </p:sp>
      <p:pic>
        <p:nvPicPr>
          <p:cNvPr id="21513" name="Picture 2" descr="http://www.globaleducationfirst.org/french/images/GCED_visual_JPG_version_added_9_Jan_resize_crop%281%2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3857625"/>
            <a:ext cx="16668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69" name="Group 149"/>
          <p:cNvGraphicFramePr>
            <a:graphicFrameLocks noGrp="1"/>
          </p:cNvGraphicFramePr>
          <p:nvPr/>
        </p:nvGraphicFramePr>
        <p:xfrm>
          <a:off x="250825" y="833438"/>
          <a:ext cx="8713788" cy="6246812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DIALOGARE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: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il cittadino del mondo  sa ascoltare in modo attivo, rispetta le opinione degli altri anche di diverse cultura dalla propria, socializza e negozia zia le idee per superare conflitti e per la costruzione di soggetti  in grado di co - evolvere per una convivenza  pacifica.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DECENTRARSI: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comprende i punti di vista e i sentimenti  degli altri, in particolare di quelli che appartengono a gruppi, culture e paesi diversi;  sa uscire dall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etnocentrismo e decolonizzare le proprie visioni del mondo di stampo etnocentrico.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 COGLIERE  I PROCESSI DI TRASFORMAZIONE :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cogliere  in modo diacronico gli eventi per cui  il passato e il presente sono considerati come un processo di  trasformazione che permette di uscire da visioni  meccanicistico - deterministiche ed accogliere il cambiamento come una prospettiva di miglioramento per la costruzione di una societ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solidale.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 MUOVERSI  SU DIVERSE SCALE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: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coglie i fenomeni a livello locale, nazionale, continentale e mondiale attraverso la transcalarit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quale lente di lettura della complessit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 INDIVIDUARE    LE INTERDIPENDENZE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interpretare il legame tra micro e macro in una visione olistica ed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è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consapevole  delle connessioni che legano la parte al tutto e viceversa in una realt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intersistemica che supera pericolose frammentazioni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.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 PENSARE CON MENS CRITICA: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analizza in modo problematico i nodi  e le questioni dell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attuale condizione umana , ne individua i punti critici riuscendo a delineare forme di pensiero alternative e divergenti rispetto  al comune modo di sentire.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 IMMAGINARE PROGETTARE: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immaginare una  realt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diversa  e riesce a lavorare su problemi globali con un approccio creativo  apprezzando il valore della cooperazione.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SA AGIRE IN MODO RESPONSABILE :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interviene operativamente nella realt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à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territoriale  in un ottica glocale per  garantire il Bene Comune  di tutti con la consapevolezza  che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in un mondo interdipendente -  il mancato riconoscimento dei diritti degli altri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" charset="0"/>
                          <a:cs typeface="Times New Roman" pitchFamily="18" charset="0"/>
                        </a:rPr>
                        <a:t>è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" charset="0"/>
                          <a:cs typeface="Times New Roman" pitchFamily="18" charset="0"/>
                        </a:rPr>
                        <a:t> contestualmente un male anche per se stessi.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64" name="Rectangle 14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it-IT" sz="4000" smtClean="0"/>
              <a:t>Competenze di cittadinanza mondiale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714625" y="714375"/>
          <a:ext cx="3509963" cy="1595438"/>
        </p:xfrm>
        <a:graphic>
          <a:graphicData uri="http://schemas.openxmlformats.org/drawingml/2006/table">
            <a:tbl>
              <a:tblPr/>
              <a:tblGrid>
                <a:gridCol w="35102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Times New Roman"/>
                          <a:cs typeface="Times New Roman"/>
                        </a:rPr>
                        <a:t>MAPPA CONCETTUALE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AMICIZIA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=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RELAZIONE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i="1" dirty="0">
                          <a:latin typeface="Verdana"/>
                          <a:ea typeface="MS Mincho"/>
                          <a:cs typeface="Times New Roman"/>
                        </a:rPr>
                        <a:t>variabile nel tempo e nello spazio 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basata su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</a:rPr>
                        <a:t/>
                      </a:r>
                      <a:br>
                        <a:rPr lang="it-IT" sz="1100" dirty="0">
                          <a:latin typeface="Calibri"/>
                        </a:rPr>
                      </a:b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AFFINITÀ – STIMA </a:t>
                      </a:r>
                      <a:r>
                        <a:rPr lang="it-IT" sz="1000" b="1" dirty="0" smtClean="0">
                          <a:latin typeface="Verdana"/>
                          <a:ea typeface="MS Mincho"/>
                          <a:cs typeface="Times New Roman"/>
                        </a:rPr>
                        <a:t>– FIDUCIA </a:t>
                      </a:r>
                      <a:r>
                        <a:rPr lang="it-IT" sz="1000" b="1" dirty="0">
                          <a:latin typeface="Verdana"/>
                          <a:ea typeface="MS Mincho"/>
                          <a:cs typeface="Times New Roman"/>
                        </a:rPr>
                        <a:t>– LIBERA SCELTA - RISPETTO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500063" y="2857500"/>
            <a:ext cx="39528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Lucida Grande"/>
              </a:rPr>
              <a:t>COMPETENZE DI GLOBAL LEARNING</a:t>
            </a:r>
            <a:endParaRPr lang="it-IT" altLang="ja-JP" sz="900"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5543550" algn="l"/>
              </a:tabLst>
            </a:pPr>
            <a:r>
              <a:rPr lang="it-IT" altLang="ja-JP" sz="1000" i="1">
                <a:latin typeface="Verdana" pitchFamily="34" charset="0"/>
                <a:ea typeface="MS Mincho"/>
                <a:cs typeface="Times New Roman" pitchFamily="18" charset="0"/>
              </a:rPr>
              <a:t> Sa decentrarsi </a:t>
            </a:r>
          </a:p>
          <a:p>
            <a:pPr eaLnBrk="0" hangingPunct="0">
              <a:buFontTx/>
              <a:buChar char="•"/>
              <a:tabLst>
                <a:tab pos="5543550" algn="l"/>
              </a:tabLst>
            </a:pPr>
            <a:r>
              <a:rPr lang="it-IT" altLang="ja-JP" sz="1000" i="1">
                <a:latin typeface="Verdana" pitchFamily="34" charset="0"/>
                <a:ea typeface="MS Mincho"/>
                <a:cs typeface="Times New Roman" pitchFamily="18" charset="0"/>
              </a:rPr>
              <a:t> Sa cogliere le interdipendenze </a:t>
            </a:r>
          </a:p>
          <a:p>
            <a:pPr eaLnBrk="0" hangingPunct="0">
              <a:buFontTx/>
              <a:buChar char="•"/>
              <a:tabLst>
                <a:tab pos="5543550" algn="l"/>
              </a:tabLst>
            </a:pPr>
            <a:r>
              <a:rPr lang="it-IT" altLang="ja-JP" sz="1000" i="1">
                <a:latin typeface="Verdana" pitchFamily="34" charset="0"/>
                <a:ea typeface="MS Mincho"/>
                <a:cs typeface="Times New Roman" pitchFamily="18" charset="0"/>
              </a:rPr>
              <a:t> Sa cogliere le trasformazioni</a:t>
            </a:r>
          </a:p>
          <a:p>
            <a:pPr eaLnBrk="0" hangingPunct="0">
              <a:buFontTx/>
              <a:buChar char="•"/>
              <a:tabLst>
                <a:tab pos="5543550" algn="l"/>
              </a:tabLst>
            </a:pPr>
            <a:r>
              <a:rPr lang="it-IT" altLang="ja-JP" sz="1000" i="1">
                <a:latin typeface="Verdana" pitchFamily="34" charset="0"/>
                <a:cs typeface="ＭＳ Ｐゴシック"/>
              </a:rPr>
              <a:t>Sa agire responsabilmente</a:t>
            </a:r>
          </a:p>
          <a:p>
            <a:pPr eaLnBrk="0" hangingPunct="0">
              <a:tabLst>
                <a:tab pos="5543550" algn="l"/>
              </a:tabLst>
            </a:pPr>
            <a:endParaRPr lang="it-IT" altLang="ja-JP">
              <a:cs typeface="ＭＳ Ｐゴシック"/>
            </a:endParaRPr>
          </a:p>
          <a:p>
            <a:pPr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COMPETENZE DISCIPLINARI </a:t>
            </a:r>
          </a:p>
          <a:p>
            <a:pPr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Competenza nella madre lingua </a:t>
            </a:r>
            <a:endParaRPr lang="it-IT" altLang="ja-JP" sz="1000">
              <a:latin typeface="Verdana" pitchFamily="34" charset="0"/>
              <a:ea typeface="MS Mincho"/>
              <a:cs typeface="MS Mincho"/>
            </a:endParaRPr>
          </a:p>
          <a:p>
            <a:pPr eaLnBrk="0" hangingPunct="0">
              <a:tabLst>
                <a:tab pos="5543550" algn="l"/>
              </a:tabLst>
            </a:pPr>
            <a:r>
              <a:rPr lang="it-IT" altLang="ja-JP" sz="900">
                <a:cs typeface="ＭＳ Ｐゴシック"/>
              </a:rPr>
              <a:t>Legge e comprende testi di vario tipo e di vario genere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sz="1000" b="1">
                <a:latin typeface="Calibri" pitchFamily="34" charset="0"/>
              </a:rPr>
              <a:t>Scrive testi rispettando le regole morfosintattiche della lingua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Competenze in IRC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altLang="ja-JP" sz="900">
                <a:cs typeface="ＭＳ Ｐゴシック"/>
              </a:rPr>
              <a:t>Scopre il senso dell’uomo e lo confronta con quello di altre fedi</a:t>
            </a:r>
            <a:r>
              <a:rPr lang="it-IT" altLang="ja-JP" sz="1000">
                <a:latin typeface="Verdana" pitchFamily="34" charset="0"/>
                <a:ea typeface="MS Mincho"/>
                <a:cs typeface="MS Mincho"/>
              </a:rPr>
              <a:t>.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COMPETENZE-CHIAVE EU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IMPARARE AD IMPARARE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sz="1000" b="1">
                <a:latin typeface="Calibri" pitchFamily="34" charset="0"/>
              </a:rPr>
              <a:t>Sa attivare una metacognizione sul proprio processo di apprendimento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altLang="ja-JP" sz="1000" b="1">
                <a:latin typeface="Verdana" pitchFamily="34" charset="0"/>
                <a:ea typeface="MS Mincho"/>
                <a:cs typeface="MS Mincho"/>
              </a:rPr>
              <a:t>COMPETENZEPER ASSI 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sz="1000" b="1">
                <a:latin typeface="Calibri" pitchFamily="34" charset="0"/>
              </a:rPr>
              <a:t>Individua collegamenti e relazioni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sz="1000" b="1">
                <a:latin typeface="Calibri" pitchFamily="34" charset="0"/>
              </a:rPr>
              <a:t>Valorizza il patrimonio culturale proprio ed altrui </a:t>
            </a:r>
          </a:p>
          <a:p>
            <a:pPr eaLnBrk="0" hangingPunct="0">
              <a:tabLst>
                <a:tab pos="5543550" algn="l"/>
              </a:tabLst>
            </a:pPr>
            <a:r>
              <a:rPr lang="it-IT" sz="1000" b="1">
                <a:latin typeface="Times New Roman" pitchFamily="18" charset="0"/>
                <a:cs typeface="Times New Roman" pitchFamily="18" charset="0"/>
              </a:rPr>
              <a:t>Sa costruire se stesso in quanto soggetto sociale </a:t>
            </a:r>
            <a:endParaRPr lang="it-IT" altLang="ja-JP" sz="1000" b="1">
              <a:latin typeface="Verdana" pitchFamily="34" charset="0"/>
              <a:ea typeface="MS Mincho"/>
              <a:cs typeface="MS Mincho"/>
            </a:endParaRPr>
          </a:p>
        </p:txBody>
      </p:sp>
      <p:sp>
        <p:nvSpPr>
          <p:cNvPr id="22536" name="Rettangolo 8"/>
          <p:cNvSpPr>
            <a:spLocks noChangeArrowheads="1"/>
          </p:cNvSpPr>
          <p:nvPr/>
        </p:nvSpPr>
        <p:spPr bwMode="auto">
          <a:xfrm>
            <a:off x="3071813" y="285750"/>
            <a:ext cx="3286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UNITA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’</a:t>
            </a:r>
            <a:r>
              <a:rPr lang="it-IT" sz="1000" b="1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 Di APPRENDIMENTO  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“</a:t>
            </a:r>
            <a:r>
              <a:rPr lang="it-IT" sz="1000" b="1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 L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’</a:t>
            </a:r>
            <a:r>
              <a:rPr lang="it-IT" sz="1000" b="1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AMICIZIA</a:t>
            </a:r>
            <a:r>
              <a:rPr lang="it-IT" sz="1000" b="1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”</a:t>
            </a:r>
            <a:endParaRPr lang="it-IT" sz="900">
              <a:solidFill>
                <a:srgbClr val="000000"/>
              </a:solidFill>
              <a:ea typeface="MS Mincho"/>
              <a:cs typeface="Arial" charset="0"/>
            </a:endParaRPr>
          </a:p>
        </p:txBody>
      </p:sp>
      <p:sp>
        <p:nvSpPr>
          <p:cNvPr id="22537" name="Rettangolo 10"/>
          <p:cNvSpPr>
            <a:spLocks noChangeArrowheads="1"/>
          </p:cNvSpPr>
          <p:nvPr/>
        </p:nvSpPr>
        <p:spPr bwMode="auto">
          <a:xfrm>
            <a:off x="6286500" y="500063"/>
            <a:ext cx="10937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1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Scuola primaria </a:t>
            </a:r>
            <a:endParaRPr lang="it-IT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8" name="Rettangolo 11"/>
          <p:cNvSpPr>
            <a:spLocks noChangeArrowheads="1"/>
          </p:cNvSpPr>
          <p:nvPr/>
        </p:nvSpPr>
        <p:spPr bwMode="auto">
          <a:xfrm>
            <a:off x="785813" y="2357438"/>
            <a:ext cx="757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ja-JP" sz="1000" b="1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OBIETTIVO FORMATIVO</a:t>
            </a:r>
            <a:r>
              <a:rPr lang="it-IT" altLang="ja-JP" sz="1000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: prendere coscienza che il valore dell</a:t>
            </a:r>
            <a:r>
              <a:rPr lang="it-IT" altLang="ja-JP" sz="1000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’</a:t>
            </a:r>
            <a:r>
              <a:rPr lang="it-IT" altLang="ja-JP" sz="1000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amicizia </a:t>
            </a:r>
            <a:r>
              <a:rPr lang="it-IT" altLang="ja-JP" sz="1000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è</a:t>
            </a:r>
            <a:r>
              <a:rPr lang="it-IT" altLang="ja-JP" sz="1000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 alla base di un</a:t>
            </a:r>
            <a:r>
              <a:rPr lang="it-IT" altLang="ja-JP" sz="1000">
                <a:solidFill>
                  <a:srgbClr val="000000"/>
                </a:solidFill>
                <a:latin typeface="Calibri" pitchFamily="34" charset="0"/>
                <a:ea typeface="MS Mincho"/>
                <a:cs typeface="Times New Roman" pitchFamily="18" charset="0"/>
              </a:rPr>
              <a:t>’</a:t>
            </a:r>
            <a:r>
              <a:rPr lang="it-IT" altLang="ja-JP" sz="1000">
                <a:solidFill>
                  <a:srgbClr val="000000"/>
                </a:solidFill>
                <a:latin typeface="Verdana" pitchFamily="34" charset="0"/>
                <a:ea typeface="MS Mincho"/>
                <a:cs typeface="Times New Roman" pitchFamily="18" charset="0"/>
              </a:rPr>
              <a:t>etica del rispetto reciproco, del dialogo e della stima</a:t>
            </a:r>
            <a:endParaRPr lang="it-IT">
              <a:latin typeface="Calibri" pitchFamily="34" charset="0"/>
              <a:ea typeface="MS Mincho"/>
              <a:cs typeface="Times New Roman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14875" y="5715000"/>
            <a:ext cx="4214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COMPITO AUTENTICO: opera nel contesto  territoriale  per contrastare  la logica del “branco”</a:t>
            </a:r>
          </a:p>
        </p:txBody>
      </p:sp>
      <p:sp>
        <p:nvSpPr>
          <p:cNvPr id="22540" name="CasellaDiTesto 13"/>
          <p:cNvSpPr txBox="1">
            <a:spLocks noChangeArrowheads="1"/>
          </p:cNvSpPr>
          <p:nvPr/>
        </p:nvSpPr>
        <p:spPr bwMode="auto">
          <a:xfrm>
            <a:off x="5500688" y="492918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COMPETENZA  DI  G.L.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CVM Giovanna Cipollari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1482</Words>
  <Application>Microsoft Office PowerPoint</Application>
  <PresentationFormat>Presentazione su schermo (4:3)</PresentationFormat>
  <Paragraphs>267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8" baseType="lpstr">
      <vt:lpstr>Arial</vt:lpstr>
      <vt:lpstr>Calibri</vt:lpstr>
      <vt:lpstr>Times New Roman</vt:lpstr>
      <vt:lpstr>Times</vt:lpstr>
      <vt:lpstr>Verdana</vt:lpstr>
      <vt:lpstr>MS Mincho</vt:lpstr>
      <vt:lpstr>Lucida Grande</vt:lpstr>
      <vt:lpstr>ＭＳ Ｐゴシック</vt:lpstr>
      <vt:lpstr>Wingdings 2</vt:lpstr>
      <vt:lpstr>Arial-BoldMT</vt:lpstr>
      <vt:lpstr>TimesNewRomanPSMT</vt:lpstr>
      <vt:lpstr>ArialMT</vt:lpstr>
      <vt:lpstr>Tema di Office</vt:lpstr>
      <vt:lpstr>Diapositiva 1</vt:lpstr>
      <vt:lpstr>LO SVILUPPO DELLE COMPETENZE</vt:lpstr>
      <vt:lpstr>Diapositiva 3</vt:lpstr>
      <vt:lpstr>Le otto competenze chiave per la cittadinanza e l’apprendimento permanente  (Unione Europea, 2006)</vt:lpstr>
      <vt:lpstr>Diapositiva 5</vt:lpstr>
      <vt:lpstr>Diapositiva 6</vt:lpstr>
      <vt:lpstr>Diapositiva 7</vt:lpstr>
      <vt:lpstr>Competenze di cittadinanza mondiale </vt:lpstr>
      <vt:lpstr>Diapositiva 9</vt:lpstr>
      <vt:lpstr>Diapositiva 10</vt:lpstr>
      <vt:lpstr>La DIDATTICA per COMPETENZE</vt:lpstr>
      <vt:lpstr>Diapositiva 12</vt:lpstr>
      <vt:lpstr>Diapositiva 13</vt:lpstr>
      <vt:lpstr>Documentazione per indizi (narrativa) 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EniGmA</cp:lastModifiedBy>
  <cp:revision>31</cp:revision>
  <dcterms:created xsi:type="dcterms:W3CDTF">2016-02-19T17:23:01Z</dcterms:created>
  <dcterms:modified xsi:type="dcterms:W3CDTF">2016-03-07T13:29:07Z</dcterms:modified>
</cp:coreProperties>
</file>