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9" r:id="rId4"/>
    <p:sldId id="268" r:id="rId5"/>
    <p:sldId id="257" r:id="rId6"/>
    <p:sldId id="258" r:id="rId7"/>
    <p:sldId id="265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ace" TargetMode="External"/><Relationship Id="rId2" Type="http://schemas.openxmlformats.org/officeDocument/2006/relationships/hyperlink" Target="https://it.wikipedia.org/wiki/Mar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hyperlink" Target="https://it.wikipedia.org/wiki/Sviluppo_sostenibile" TargetMode="External"/><Relationship Id="rId4" Type="http://schemas.openxmlformats.org/officeDocument/2006/relationships/hyperlink" Target="https://it.wikipedia.org/wiki/Giustizi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ahUKEwjSoMja5-zJAhWHMBoKHVYRCxUQjRwIBw&amp;url=http://croesy-gcse-geography.doomby.com/pages/question-6-development.html&amp;psig=AFQjCNE67BkbxxAJjIkyGq41jGSIKsZ5cA&amp;ust=1450782335338571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it.wikipedia.org/wiki/Fame" TargetMode="External"/><Relationship Id="rId7" Type="http://schemas.openxmlformats.org/officeDocument/2006/relationships/hyperlink" Target="https://it.wikipedia.org/w/index.php?title=Servizi_igienico-sanitari&amp;action=edit&amp;redlink=1" TargetMode="External"/><Relationship Id="rId2" Type="http://schemas.openxmlformats.org/officeDocument/2006/relationships/hyperlink" Target="https://it.wikipedia.org/wiki/Povert%C3%A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t.wikipedia.org/wiki/Genere" TargetMode="External"/><Relationship Id="rId5" Type="http://schemas.openxmlformats.org/officeDocument/2006/relationships/hyperlink" Target="https://it.wikipedia.org/wiki/Istruzione" TargetMode="External"/><Relationship Id="rId4" Type="http://schemas.openxmlformats.org/officeDocument/2006/relationships/hyperlink" Target="https://it.wikipedia.org/wiki/Salu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rescita_economica" TargetMode="External"/><Relationship Id="rId2" Type="http://schemas.openxmlformats.org/officeDocument/2006/relationships/hyperlink" Target="https://it.wikipedia.org/wiki/Energi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https://it.wikipedia.org/wiki/Infrastrut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uropa.eu/eyd2015/sites/default/files/toolkit/eyd-visual-identity/eyd-emblem-3lines-02-url_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14818"/>
            <a:ext cx="5257800" cy="2495551"/>
          </a:xfrm>
          <a:prstGeom prst="rect">
            <a:avLst/>
          </a:prstGeom>
          <a:noFill/>
        </p:spPr>
      </p:pic>
      <p:pic>
        <p:nvPicPr>
          <p:cNvPr id="1028" name="Picture 4" descr="https://europa.eu/eyd2015/sites/default/files/toolkit/eyd-visual-identity/eyd-motto_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7210425" cy="337185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285984" y="142852"/>
            <a:ext cx="55007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Eyd 2015</a:t>
            </a:r>
            <a:endParaRPr lang="it-IT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>
            <a:normAutofit fontScale="55000" lnSpcReduction="20000"/>
          </a:bodyPr>
          <a:lstStyle/>
          <a:p>
            <a:r>
              <a:rPr lang="it-IT" sz="3300" dirty="0" smtClean="0">
                <a:hlinkClick r:id="rId2" tooltip="Mare"/>
              </a:rPr>
              <a:t>Utilizzo responsabile delle risorse</a:t>
            </a:r>
            <a:r>
              <a:rPr lang="it-IT" dirty="0" smtClean="0"/>
              <a:t>... Garantire modelli di consumo e produzione sostenibili.</a:t>
            </a:r>
          </a:p>
          <a:p>
            <a:r>
              <a:rPr lang="it-IT" sz="3300" dirty="0" smtClean="0">
                <a:hlinkClick r:id="rId2" tooltip="Mare"/>
              </a:rPr>
              <a:t>Lotta contro il cambiamento climatico... </a:t>
            </a:r>
            <a:r>
              <a:rPr lang="it-IT" dirty="0" smtClean="0"/>
              <a:t>Adottare misure urgenti per combattere il cambiamento climatico e le sue conseguenze.</a:t>
            </a:r>
          </a:p>
          <a:p>
            <a:r>
              <a:rPr lang="it-IT" sz="3300" dirty="0" smtClean="0">
                <a:hlinkClick r:id="rId2" tooltip="Mare"/>
              </a:rPr>
              <a:t>Utilizzo sostenibile del mare</a:t>
            </a:r>
            <a:r>
              <a:rPr lang="it-IT" dirty="0" smtClean="0"/>
              <a:t>... Conservare e utilizzare in modo sostenibile gli oceani, i mari e le risorse marine per uno sviluppo sostenibile.</a:t>
            </a:r>
          </a:p>
          <a:p>
            <a:r>
              <a:rPr lang="it-IT" sz="3300" dirty="0" smtClean="0">
                <a:hlinkClick r:id="rId2" tooltip="Mare"/>
              </a:rPr>
              <a:t>Utilizzo sostenibile della terra... </a:t>
            </a:r>
            <a:r>
              <a:rPr lang="it-IT" dirty="0" smtClean="0"/>
              <a:t>Proteggere, ristabilire e promuovere l’utilizzo sostenibile degli ecosistemi terrestri, gestire le foreste in modo sostenibile, combattere la desertificazione, bloccare e invertire il degrado del suolo e arrestare la perdita di biodiversità.</a:t>
            </a:r>
          </a:p>
          <a:p>
            <a:r>
              <a:rPr lang="it-IT" dirty="0" smtClean="0">
                <a:hlinkClick r:id="rId3" tooltip="Pace"/>
              </a:rPr>
              <a:t>Pace</a:t>
            </a:r>
            <a:r>
              <a:rPr lang="it-IT" dirty="0" smtClean="0"/>
              <a:t> e </a:t>
            </a:r>
            <a:r>
              <a:rPr lang="it-IT" dirty="0" smtClean="0">
                <a:hlinkClick r:id="rId4" tooltip="Giustizia"/>
              </a:rPr>
              <a:t>giustizia</a:t>
            </a:r>
            <a:r>
              <a:rPr lang="it-IT" dirty="0" smtClean="0"/>
              <a:t>... Promuovere società pacifiche e inclusive per uno sviluppo sostenibile, garantire a tutti l’accesso alla giustizia e creare istituzioni efficaci, responsabili e inclusive a tutti i livelli.</a:t>
            </a:r>
          </a:p>
          <a:p>
            <a:r>
              <a:rPr lang="it-IT" dirty="0" smtClean="0"/>
              <a:t>Partnership per lo </a:t>
            </a:r>
            <a:r>
              <a:rPr lang="it-IT" dirty="0" smtClean="0">
                <a:hlinkClick r:id="rId5" tooltip="Sviluppo sostenibile"/>
              </a:rPr>
              <a:t>sviluppo sostenibile</a:t>
            </a:r>
            <a:r>
              <a:rPr lang="it-IT" dirty="0" smtClean="0"/>
              <a:t>... Rafforzare gli strumenti di attuazione e rivitalizzare la partnership globale per lo sviluppo sostenibile</a:t>
            </a:r>
          </a:p>
          <a:p>
            <a:endParaRPr lang="it-IT" dirty="0"/>
          </a:p>
        </p:txBody>
      </p:sp>
      <p:pic>
        <p:nvPicPr>
          <p:cNvPr id="1026" name="Picture 2" descr="http://www.greenreport.it/wp-content/uploads/2015/09/SDG-rapporto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643050"/>
            <a:ext cx="3681813" cy="254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28323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 smtClean="0"/>
              <a:t>Carattere universale  dell’Agenda </a:t>
            </a:r>
          </a:p>
          <a:p>
            <a:r>
              <a:rPr lang="it-IT" sz="2400" i="1" dirty="0" smtClean="0"/>
              <a:t>Se lo spirito degli </a:t>
            </a:r>
            <a:r>
              <a:rPr lang="it-IT" sz="2400" i="1" dirty="0" err="1" smtClean="0"/>
              <a:t>MDGs</a:t>
            </a:r>
            <a:r>
              <a:rPr lang="it-IT" sz="2400" i="1" dirty="0" smtClean="0"/>
              <a:t> è stato quello di fornire un quadro che sostenesse lo sviluppo dei Paesi del sud, gli </a:t>
            </a:r>
            <a:r>
              <a:rPr lang="it-IT" sz="2400" i="1" dirty="0" err="1" smtClean="0"/>
              <a:t>SDGs</a:t>
            </a:r>
            <a:r>
              <a:rPr lang="it-IT" sz="2400" i="1" dirty="0" smtClean="0"/>
              <a:t> nascono universali, e sono applicabili a tutti gli Stati membri allo stesso modo («</a:t>
            </a:r>
            <a:r>
              <a:rPr lang="it-IT" sz="2400" i="1" dirty="0" err="1" smtClean="0"/>
              <a:t>developing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developed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countries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alike</a:t>
            </a:r>
            <a:r>
              <a:rPr lang="it-IT" sz="2400" i="1" dirty="0" smtClean="0"/>
              <a:t>»)</a:t>
            </a:r>
            <a:r>
              <a:rPr lang="it-IT" sz="2400" dirty="0" smtClean="0"/>
              <a:t> </a:t>
            </a:r>
          </a:p>
          <a:p>
            <a:r>
              <a:rPr lang="it-IT" sz="2400" i="1" dirty="0" smtClean="0"/>
              <a:t>L’impegno a raggiungere gli obiettivi entro il 2030 è comune a tutti i Paesi, così come lo è la responsabilità; ma rispettando i diversi livelli di sviluppo, le realtà e le priorità nazionali.</a:t>
            </a:r>
          </a:p>
        </p:txBody>
      </p:sp>
      <p:pic>
        <p:nvPicPr>
          <p:cNvPr id="2052" name="Picture 4" descr="http://www.agenda-2030.com/wp-content/uploads/2015/09/2030-Age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694960" cy="197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400" b="1" dirty="0" smtClean="0"/>
              <a:t>IL RUOLO DEI PAESI SVILUPPATI</a:t>
            </a:r>
          </a:p>
          <a:p>
            <a:r>
              <a:rPr lang="it-IT" sz="2000" i="1" dirty="0" smtClean="0"/>
              <a:t>Gli Stati più sviluppati, infatti, necessiteranno, per la loro implementazione, di azioni di </a:t>
            </a:r>
            <a:r>
              <a:rPr lang="it-IT" sz="2000" i="1" u="sng" dirty="0" smtClean="0"/>
              <a:t>politica interna </a:t>
            </a:r>
            <a:r>
              <a:rPr lang="it-IT" sz="2000" i="1" dirty="0" smtClean="0"/>
              <a:t>che ne possano migliorare le performance. Tra questi, per esempio, il </a:t>
            </a:r>
            <a:r>
              <a:rPr lang="it-IT" sz="2000" b="1" i="1" dirty="0" smtClean="0"/>
              <a:t>raggiungimento dell’uguaglianza di genere, la riduzione delle ineguaglianze interne e la promozione della piena occupazione</a:t>
            </a:r>
            <a:r>
              <a:rPr lang="it-IT" sz="2000" i="1" dirty="0" smtClean="0"/>
              <a:t>.</a:t>
            </a:r>
          </a:p>
          <a:p>
            <a:r>
              <a:rPr lang="it-IT" sz="2000" dirty="0" smtClean="0"/>
              <a:t>Gli stati più sviluppati necessitano di decisioni volte a ridurre gli impatti negativi della propria implementazione – quali la </a:t>
            </a:r>
            <a:r>
              <a:rPr lang="it-IT" sz="2000" b="1" dirty="0" smtClean="0"/>
              <a:t>riduzione delle emissioni di gas serra e l’utilizzo più efficiente delle risorse –</a:t>
            </a:r>
            <a:r>
              <a:rPr lang="it-IT" sz="2000" dirty="0" smtClean="0"/>
              <a:t> e quelli che implicano azioni concrete per sostenere lo sviluppo dei Paesi in maggiore difficoltà – legati non solo all’ODA e al famoso </a:t>
            </a:r>
            <a:r>
              <a:rPr lang="it-IT" sz="2000" b="1" dirty="0" smtClean="0"/>
              <a:t>0.7% del PIL,</a:t>
            </a:r>
            <a:r>
              <a:rPr lang="it-IT" sz="2000" dirty="0" smtClean="0"/>
              <a:t> ma anche a politiche più ambiziose, quali la promozione di un </a:t>
            </a:r>
            <a:r>
              <a:rPr lang="it-IT" sz="2000" b="1" dirty="0" smtClean="0"/>
              <a:t>sistema commerciale internazionale equo e non-discriminatorio.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L’universalità della nuova Agenda è ulteriormente rafforzata dal principio del </a:t>
            </a:r>
            <a:r>
              <a:rPr lang="it-IT" sz="2000" b="1" i="1" dirty="0" err="1" smtClean="0"/>
              <a:t>leaving</a:t>
            </a:r>
            <a:r>
              <a:rPr lang="it-IT" sz="2000" b="1" i="1" dirty="0" smtClean="0"/>
              <a:t> no </a:t>
            </a:r>
            <a:r>
              <a:rPr lang="it-IT" sz="2000" b="1" i="1" dirty="0" err="1" smtClean="0"/>
              <a:t>one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behind</a:t>
            </a:r>
            <a:r>
              <a:rPr lang="it-IT" sz="2000" dirty="0" smtClean="0"/>
              <a:t> (non lasciare indietro nessuno). </a:t>
            </a:r>
            <a:endParaRPr lang="it-IT" sz="2000" b="1" i="1" dirty="0" smtClean="0"/>
          </a:p>
        </p:txBody>
      </p:sp>
      <p:pic>
        <p:nvPicPr>
          <p:cNvPr id="1026" name="Picture 2" descr="http://www.ilprimatonazionale.it/wp-content/uploads/2015/09/global_goals-co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814616" cy="281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mitatoscientifico.org/temi%20SD/images/arton2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904369" cy="4386252"/>
          </a:xfrm>
          <a:prstGeom prst="rect">
            <a:avLst/>
          </a:prstGeom>
          <a:noFill/>
        </p:spPr>
      </p:pic>
      <p:pic>
        <p:nvPicPr>
          <p:cNvPr id="22532" name="Picture 4" descr="http://www.reginamundi.info/nellemanidimaria/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500430" cy="378619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214546" y="5072074"/>
            <a:ext cx="578647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COME? COSA BISOGNA CAPIRE?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Occorre promuovere la riforma del pensiero e il risveglio etico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6" name="Picture 4" descr="http://images.slideplayer.it/3/983109/slides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071966" cy="3056748"/>
          </a:xfrm>
          <a:prstGeom prst="rect">
            <a:avLst/>
          </a:prstGeom>
          <a:noFill/>
        </p:spPr>
      </p:pic>
      <p:pic>
        <p:nvPicPr>
          <p:cNvPr id="23558" name="Picture 6" descr="http://www.libreriacoletti.it/images.php?filename=978886030746.jpg&amp;t=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2286016" cy="3677506"/>
          </a:xfrm>
          <a:prstGeom prst="rect">
            <a:avLst/>
          </a:prstGeom>
          <a:noFill/>
        </p:spPr>
      </p:pic>
      <p:pic>
        <p:nvPicPr>
          <p:cNvPr id="23560" name="Picture 8" descr="http://ecx.images-amazon.com/images/I/41U5erLvuSL._AC_UL320_SR192,32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643182"/>
            <a:ext cx="2143140" cy="3571901"/>
          </a:xfrm>
          <a:prstGeom prst="rect">
            <a:avLst/>
          </a:prstGeom>
          <a:noFill/>
        </p:spPr>
      </p:pic>
      <p:pic>
        <p:nvPicPr>
          <p:cNvPr id="2050" name="Picture 2" descr="http://unipd-centrodirittiumani.it/public/pics/imm_etica_civile_Pagin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357578"/>
            <a:ext cx="3173795" cy="300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erchidigloria.it/wp-content/uploads/2014/02/UN-Secretary-General-Ban-Ki-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786346" cy="3188385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L'Agenda di sviluppo post 2015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00232" y="4500570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 </a:t>
            </a:r>
            <a:r>
              <a:rPr lang="it-IT" sz="2400" b="1" dirty="0" err="1" smtClean="0"/>
              <a:t>Ban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Ki</a:t>
            </a:r>
            <a:r>
              <a:rPr lang="it-IT" sz="2400" b="1" dirty="0" smtClean="0"/>
              <a:t> Moon</a:t>
            </a:r>
          </a:p>
          <a:p>
            <a:pPr algn="ctr"/>
            <a:r>
              <a:rPr lang="it-IT" sz="2400" b="1" dirty="0" smtClean="0"/>
              <a:t>SEGRETARIO GENERALE DELL’ONU 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214282" y="5357826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/>
              <a:t>Dal 1° gennaio 2016 i 17 Obiettivi Sostenibili di Sviluppo (</a:t>
            </a:r>
            <a:r>
              <a:rPr lang="it-IT" i="1" dirty="0" err="1" smtClean="0"/>
              <a:t>SDGs</a:t>
            </a:r>
            <a:r>
              <a:rPr lang="it-IT" i="1" dirty="0" smtClean="0"/>
              <a:t>) sostituiranno gli Obiettivi di Sviluppo del </a:t>
            </a:r>
            <a:r>
              <a:rPr lang="it-IT" i="1" dirty="0" err="1" smtClean="0"/>
              <a:t>Millenio</a:t>
            </a:r>
            <a:r>
              <a:rPr lang="it-IT" i="1" dirty="0" smtClean="0"/>
              <a:t> (</a:t>
            </a:r>
            <a:r>
              <a:rPr lang="it-IT" i="1" dirty="0" err="1" smtClean="0"/>
              <a:t>MDGs</a:t>
            </a:r>
            <a:r>
              <a:rPr lang="it-IT" i="1" dirty="0" smtClean="0"/>
              <a:t>) che arrivano a scadenza alla fine dell’anno.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landesevolante.net/wp-content/uploads/2011/08/terzomondo-324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286280" cy="3714776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Da che cosa nasce?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214942" y="857232"/>
            <a:ext cx="340042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Dalle forme di male generate dall’egoismo</a:t>
            </a:r>
          </a:p>
          <a:p>
            <a:r>
              <a:rPr lang="it-IT" dirty="0" smtClean="0"/>
              <a:t>Dalla privazione della dignità umana riservata a milioni e milioni di uomini e donne emarginati, rifiutati.</a:t>
            </a:r>
          </a:p>
          <a:p>
            <a:r>
              <a:rPr lang="it-IT" dirty="0" smtClean="0"/>
              <a:t>Dalla perdita  della compassione, della solidarietà, della cooperazione.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7158" y="4000504"/>
            <a:ext cx="8358246" cy="19541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“Grazie al progresso tecnologico e culturale, oggi è </a:t>
            </a:r>
          </a:p>
          <a:p>
            <a:pPr>
              <a:buNone/>
            </a:pPr>
            <a:r>
              <a:rPr lang="it-IT" dirty="0" smtClean="0"/>
              <a:t>possibile garantire a tutti sviluppo e pace, e sono risultati </a:t>
            </a:r>
          </a:p>
          <a:p>
            <a:pPr>
              <a:buNone/>
            </a:pPr>
            <a:r>
              <a:rPr lang="it-IT" dirty="0" smtClean="0"/>
              <a:t>che si potranno raggiungere con molta più facilità e in </a:t>
            </a:r>
          </a:p>
          <a:p>
            <a:pPr>
              <a:buNone/>
            </a:pPr>
            <a:r>
              <a:rPr lang="it-IT" dirty="0" smtClean="0"/>
              <a:t>meno tempo di quanto si sia finora pensato”. </a:t>
            </a:r>
            <a:endParaRPr lang="it-IT" dirty="0"/>
          </a:p>
        </p:txBody>
      </p:sp>
      <p:pic>
        <p:nvPicPr>
          <p:cNvPr id="1026" name="Picture 2" descr="http://www.volint.it/scuolevis/images/mondo%20sosten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929354" cy="304069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285984" y="21429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Qual è la convinzione di base dell’ONU?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Andare oltre gli MDG -  emanati dalla Dichiarazione del Millennio delle Nazioni Unite, firmata nel settembre del 2000  - e declinatati anzitutto in termini di </a:t>
            </a:r>
            <a:r>
              <a:rPr lang="it-IT" sz="1800" b="1" u="sng" dirty="0" smtClean="0"/>
              <a:t>protezione della popolazione più vulnerabile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0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214282" y="4071942"/>
            <a:ext cx="8429684" cy="2500330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mondo del 2015 non è più quello del 2000: si sono imposti </a:t>
            </a:r>
            <a:r>
              <a:rPr lang="it-IT" sz="2000" u="sng" dirty="0" smtClean="0"/>
              <a:t>nuovi attori </a:t>
            </a:r>
            <a:r>
              <a:rPr lang="it-IT" sz="2000" dirty="0" smtClean="0"/>
              <a:t>(paesi </a:t>
            </a:r>
            <a:r>
              <a:rPr lang="it-IT" sz="2000" dirty="0" err="1" smtClean="0"/>
              <a:t>non-OCSE</a:t>
            </a:r>
            <a:r>
              <a:rPr lang="it-IT" sz="2000" dirty="0" smtClean="0"/>
              <a:t>, settore privato, autorità locali), </a:t>
            </a:r>
            <a:r>
              <a:rPr lang="it-IT" sz="2000" u="sng" dirty="0" smtClean="0"/>
              <a:t>nuove povertà </a:t>
            </a:r>
            <a:r>
              <a:rPr lang="it-IT" sz="2000" dirty="0" smtClean="0"/>
              <a:t>(l'ultimo miliardo non si trova più nei paesi più poveri ma  nei paesi a medio reddito), </a:t>
            </a:r>
            <a:r>
              <a:rPr lang="it-IT" sz="2000" u="sng" dirty="0" smtClean="0"/>
              <a:t>nuove sfide </a:t>
            </a:r>
            <a:r>
              <a:rPr lang="it-IT" sz="2000" dirty="0" smtClean="0"/>
              <a:t>(cambiamenti climatici, disuguaglianza, sicurezza), </a:t>
            </a:r>
            <a:r>
              <a:rPr lang="it-IT" sz="2000" u="sng" dirty="0" smtClean="0"/>
              <a:t>nuovi equilibri internazionali</a:t>
            </a:r>
            <a:r>
              <a:rPr lang="it-IT" sz="2000" dirty="0" smtClean="0"/>
              <a:t> imposti dalla crisi finanziaria, economica, sociale e politica in Europa, </a:t>
            </a:r>
            <a:r>
              <a:rPr lang="it-IT" sz="2000" u="sng" dirty="0" smtClean="0"/>
              <a:t>nuovi venti di guerra </a:t>
            </a:r>
            <a:r>
              <a:rPr lang="it-IT" sz="2000" dirty="0" smtClean="0"/>
              <a:t>per cui urge aggiungere la dimensione della pace e sicurezza globale  in una nuova visione di interdipendenza . </a:t>
            </a:r>
            <a:endParaRPr lang="it-IT" sz="2000" dirty="0"/>
          </a:p>
        </p:txBody>
      </p:sp>
      <p:sp>
        <p:nvSpPr>
          <p:cNvPr id="1026" name="AutoShape 2" descr="Risultati immagini per MD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MD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croesy-gcse-geography.doomby.com/medias/images/mdg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7358114" cy="2753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agenda post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357718" cy="4286280"/>
          </a:xfrm>
          <a:prstGeom prst="rect">
            <a:avLst/>
          </a:prstGeom>
          <a:noFill/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/>
              <a:t>Il quadro di riferimento integrato delle Nazioni Unite per realizzare "The future </a:t>
            </a:r>
            <a:r>
              <a:rPr lang="it-IT" sz="2000" b="1" dirty="0" err="1" smtClean="0"/>
              <a:t>we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want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for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all</a:t>
            </a:r>
            <a:r>
              <a:rPr lang="it-IT" sz="2000" b="1" dirty="0" smtClean="0"/>
              <a:t>" (“Il futuro che vogliamo per tutti”)</a:t>
            </a:r>
            <a:endParaRPr lang="it-IT" sz="2000" b="1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Sostenibilità ambientale </a:t>
            </a:r>
          </a:p>
          <a:p>
            <a:r>
              <a:rPr lang="it-IT" dirty="0" smtClean="0"/>
              <a:t> Sviluppo Umano inclusivo </a:t>
            </a:r>
          </a:p>
          <a:p>
            <a:r>
              <a:rPr lang="it-IT" dirty="0" smtClean="0"/>
              <a:t> Sviluppo economico inclusivo</a:t>
            </a:r>
          </a:p>
          <a:p>
            <a:r>
              <a:rPr lang="it-IT" dirty="0" smtClean="0"/>
              <a:t>Pace e sicurezza umana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29124" y="4929198"/>
            <a:ext cx="457200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L’agenda 2015  comprende un preambolo, una dichiarazione politica, i 17 SDG e gli obiettivi di supporto, una sezione sulle modalità di attuazione e il partenariato globale e una sezione su un quadro per il </a:t>
            </a:r>
            <a:r>
              <a:rPr lang="it-IT" i="1" dirty="0" smtClean="0">
                <a:solidFill>
                  <a:schemeClr val="bg1"/>
                </a:solidFill>
              </a:rPr>
              <a:t>follow-up </a:t>
            </a:r>
            <a:r>
              <a:rPr lang="it-IT" dirty="0" smtClean="0">
                <a:solidFill>
                  <a:schemeClr val="bg1"/>
                </a:solidFill>
              </a:rPr>
              <a:t>e la revisione.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1stcenturywire.com/wp-content/uploads/2015/09/sdg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7000924" cy="3441994"/>
          </a:xfrm>
          <a:prstGeom prst="rect">
            <a:avLst/>
          </a:prstGeom>
          <a:noFill/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714348" y="3429000"/>
          <a:ext cx="814393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150149"/>
                <a:gridCol w="2243288"/>
                <a:gridCol w="1714512"/>
              </a:tblGrid>
              <a:tr h="52736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dirty="0" smtClean="0"/>
                        <a:t>Povertà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dirty="0" smtClean="0"/>
                        <a:t>Fame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Crescita per tutti</a:t>
                      </a:r>
                      <a:endParaRPr lang="it-IT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dirty="0" smtClean="0"/>
                        <a:t>Qualità dell’Educazione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dirty="0" smtClean="0"/>
                        <a:t>Questione di genere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dirty="0" smtClean="0"/>
                        <a:t>Acqua per tutti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dirty="0" smtClean="0"/>
                        <a:t>7. Energia per tutti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it-IT" dirty="0" smtClean="0"/>
                        <a:t>8.   Sviluppo</a:t>
                      </a:r>
                      <a:r>
                        <a:rPr lang="it-IT" baseline="0" dirty="0" smtClean="0"/>
                        <a:t> economico e lavoro per tutti</a:t>
                      </a:r>
                      <a:endParaRPr lang="it-IT" dirty="0"/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it-IT" dirty="0" smtClean="0"/>
                        <a:t>9.   Innovazione e infrastrutture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it-IT" dirty="0" smtClean="0"/>
                        <a:t>10. Riduzione della disuguaglianza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dirty="0" smtClean="0"/>
                        <a:t>11. Città e comunità sostenibili</a:t>
                      </a:r>
                      <a:endParaRPr lang="it-IT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12. Utilizzo responsabile delle risorse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12. Lotta contro il cambiamento climatico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14. Utilizzo sostenibile del mare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15. Utilizzo sostenibile della terra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16. Pace e giustizia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17. Partnership globale per lo sviluppo sostenibile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500298" y="0"/>
            <a:ext cx="412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17 obiettivi (SDG) dell’Agenda post 2015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829576" cy="298430"/>
          </a:xfrm>
        </p:spPr>
        <p:txBody>
          <a:bodyPr>
            <a:noAutofit/>
          </a:bodyPr>
          <a:lstStyle/>
          <a:p>
            <a:pPr algn="ctr"/>
            <a:r>
              <a:rPr lang="it-IT" sz="1800" dirty="0" smtClean="0"/>
              <a:t>I 17 obiettivi (SDG) dell’Agenda post 2015</a:t>
            </a:r>
            <a:endParaRPr lang="it-IT" sz="18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714876" y="642918"/>
            <a:ext cx="4286280" cy="8215370"/>
          </a:xfrm>
        </p:spPr>
        <p:txBody>
          <a:bodyPr>
            <a:noAutofit/>
          </a:bodyPr>
          <a:lstStyle/>
          <a:p>
            <a:r>
              <a:rPr lang="it-IT" sz="1800" dirty="0" smtClean="0"/>
              <a:t>Sconfiggere la </a:t>
            </a:r>
            <a:r>
              <a:rPr lang="it-IT" sz="1800" dirty="0" smtClean="0">
                <a:hlinkClick r:id="rId2" tooltip="Povertà"/>
              </a:rPr>
              <a:t>povertà</a:t>
            </a:r>
            <a:r>
              <a:rPr lang="it-IT" sz="1800" dirty="0" smtClean="0"/>
              <a:t>... Porre fine alla povertà in tutte le sue forme, ovunque.</a:t>
            </a:r>
          </a:p>
          <a:p>
            <a:r>
              <a:rPr lang="it-IT" sz="1800" dirty="0" smtClean="0"/>
              <a:t>Sconfiggere la </a:t>
            </a:r>
            <a:r>
              <a:rPr lang="it-IT" sz="1800" dirty="0" smtClean="0">
                <a:hlinkClick r:id="rId3" tooltip="Fame"/>
              </a:rPr>
              <a:t>fame</a:t>
            </a:r>
            <a:r>
              <a:rPr lang="it-IT" sz="1800" dirty="0" smtClean="0"/>
              <a:t>... Porre fine alla fame, garantire la sicurezza alimentare, migliorare la nutrizione e promuovere un’agricoltura sostenibile.</a:t>
            </a:r>
          </a:p>
          <a:p>
            <a:r>
              <a:rPr lang="it-IT" sz="1800" dirty="0" smtClean="0"/>
              <a:t>Buona </a:t>
            </a:r>
            <a:r>
              <a:rPr lang="it-IT" sz="1800" dirty="0" smtClean="0">
                <a:hlinkClick r:id="rId4" tooltip="Salute"/>
              </a:rPr>
              <a:t>salute</a:t>
            </a:r>
            <a:r>
              <a:rPr lang="it-IT" sz="1800" dirty="0" smtClean="0"/>
              <a:t>... Garantire una vita sana e promuovere il benessere di tutti a tutte le età.</a:t>
            </a:r>
          </a:p>
          <a:p>
            <a:r>
              <a:rPr lang="it-IT" sz="1800" dirty="0" smtClean="0">
                <a:hlinkClick r:id="rId5" tooltip="Istruzione"/>
              </a:rPr>
              <a:t>Istruzione</a:t>
            </a:r>
            <a:r>
              <a:rPr lang="it-IT" sz="1800" dirty="0" smtClean="0"/>
              <a:t> di qualità... Garantire a tutti un’istruzione inclusiva e promuovere opportunità di apprendimento permanente eque e di qualità.</a:t>
            </a:r>
          </a:p>
          <a:p>
            <a:r>
              <a:rPr lang="it-IT" sz="1800" dirty="0" smtClean="0"/>
              <a:t>Parità di </a:t>
            </a:r>
            <a:r>
              <a:rPr lang="it-IT" sz="1800" dirty="0" smtClean="0">
                <a:hlinkClick r:id="rId6" tooltip="Genere"/>
              </a:rPr>
              <a:t>genere</a:t>
            </a:r>
            <a:r>
              <a:rPr lang="it-IT" sz="1800" dirty="0" smtClean="0"/>
              <a:t>... Raggiungere la parità di genere attraverso l’emancipazione delle donne e delle ragazze.</a:t>
            </a:r>
          </a:p>
          <a:p>
            <a:r>
              <a:rPr lang="it-IT" sz="1800" dirty="0" smtClean="0">
                <a:hlinkClick r:id="rId7" tooltip="Servizi igienico-sanitari (la pagina non esiste)"/>
              </a:rPr>
              <a:t>Acqua pulita </a:t>
            </a:r>
            <a:r>
              <a:rPr lang="it-IT" sz="1800" dirty="0" smtClean="0"/>
              <a:t>e </a:t>
            </a:r>
            <a:r>
              <a:rPr lang="it-IT" sz="1800" dirty="0" smtClean="0">
                <a:hlinkClick r:id="rId7" tooltip="Servizi igienico-sanitari (la pagina non esiste)"/>
              </a:rPr>
              <a:t>servizi igienico-sanitari</a:t>
            </a:r>
            <a:r>
              <a:rPr lang="it-IT" sz="1800" dirty="0" smtClean="0"/>
              <a:t>... Garantire a tutti la disponibilità e la gestione sostenibile di acqua e servizi </a:t>
            </a:r>
            <a:r>
              <a:rPr lang="it-IT" sz="2000" dirty="0" smtClean="0"/>
              <a:t>igienico-sanitari.</a:t>
            </a:r>
          </a:p>
        </p:txBody>
      </p:sp>
      <p:pic>
        <p:nvPicPr>
          <p:cNvPr id="3074" name="Picture 2" descr="http://www.greenreport.it/wp-content/uploads/2015/09/SDG-rapporto-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1480"/>
            <a:ext cx="46101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>
                <a:hlinkClick r:id="rId2" tooltip="Energia"/>
              </a:rPr>
              <a:t>Energia</a:t>
            </a:r>
            <a:r>
              <a:rPr lang="it-IT" dirty="0" smtClean="0"/>
              <a:t> rinnovabile e accessibile... Assicurare la disponibilità di servizi energetici accessibili, affidabili, sostenibili e moderni </a:t>
            </a:r>
            <a:r>
              <a:rPr lang="it-IT" sz="3100" dirty="0" smtClean="0">
                <a:hlinkClick r:id="rId3" tooltip="Crescita economica"/>
              </a:rPr>
              <a:t>per tutti.</a:t>
            </a:r>
          </a:p>
          <a:p>
            <a:r>
              <a:rPr lang="it-IT" dirty="0" smtClean="0"/>
              <a:t>Buona occupazione e </a:t>
            </a:r>
            <a:r>
              <a:rPr lang="it-IT" dirty="0" smtClean="0">
                <a:hlinkClick r:id="rId3" tooltip="Crescita economica"/>
              </a:rPr>
              <a:t>crescita economica</a:t>
            </a:r>
            <a:r>
              <a:rPr lang="it-IT" dirty="0" smtClean="0"/>
              <a:t>... Promuovere una crescita economica inclusiva, sostenuta e sostenibile, un’occupazione piena e produttiva e un lavoro dignitoso per tutti.</a:t>
            </a:r>
          </a:p>
          <a:p>
            <a:r>
              <a:rPr lang="it-IT" dirty="0" smtClean="0"/>
              <a:t>Innovazione e </a:t>
            </a:r>
            <a:r>
              <a:rPr lang="it-IT" dirty="0" smtClean="0">
                <a:hlinkClick r:id="rId4" tooltip="Infrastrutture"/>
              </a:rPr>
              <a:t>infrastrutture</a:t>
            </a:r>
            <a:r>
              <a:rPr lang="it-IT" dirty="0" smtClean="0"/>
              <a:t>... Costruire infrastrutture solide, promuovere l’industrializzazione inclusiva e sostenibile e favorire l’innovazione.</a:t>
            </a:r>
          </a:p>
          <a:p>
            <a:r>
              <a:rPr lang="it-IT" sz="3100" dirty="0" smtClean="0">
                <a:hlinkClick r:id="rId3" tooltip="Crescita economica"/>
              </a:rPr>
              <a:t>Ridurre le diseguaglianze... </a:t>
            </a:r>
            <a:r>
              <a:rPr lang="it-IT" dirty="0" smtClean="0"/>
              <a:t>Ridurre le disuguaglianze all’interno e tra i Paesi.</a:t>
            </a:r>
          </a:p>
          <a:p>
            <a:r>
              <a:rPr lang="it-IT" sz="3100" dirty="0" smtClean="0">
                <a:hlinkClick r:id="rId3" tooltip="Crescita economica"/>
              </a:rPr>
              <a:t>Città e comunità sostenibili</a:t>
            </a:r>
            <a:r>
              <a:rPr lang="it-IT" dirty="0" smtClean="0"/>
              <a:t>... Creare città sostenibili e insediamenti umani che siano inclusivi, sicuri e solidi.</a:t>
            </a:r>
          </a:p>
          <a:p>
            <a:endParaRPr lang="it-IT" dirty="0"/>
          </a:p>
        </p:txBody>
      </p:sp>
      <p:pic>
        <p:nvPicPr>
          <p:cNvPr id="2050" name="Picture 2" descr="http://www.es-com.it/UserFiles/Image/comunita_sostenibile_cohousing_sviluppo_sostenibile_comunita_sostenibili_sviluppi_sostenibili_gas_prodotti_locali_economia_locale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3690935" cy="3690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902</Words>
  <Application>Microsoft Office PowerPoint</Application>
  <PresentationFormat>Presentazione su schermo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L'Agenda di sviluppo post 2015</vt:lpstr>
      <vt:lpstr>Da che cosa nasce? </vt:lpstr>
      <vt:lpstr>Presentazione standard di PowerPoint</vt:lpstr>
      <vt:lpstr>  Andare oltre gli MDG -  emanati dalla Dichiarazione del Millennio delle Nazioni Unite, firmata nel settembre del 2000  - e declinatati anzitutto in termini di protezione della popolazione più vulnerabile </vt:lpstr>
      <vt:lpstr>Il quadro di riferimento integrato delle Nazioni Unite per realizzare "The future we want for all" (“Il futuro che vogliamo per tutti”)</vt:lpstr>
      <vt:lpstr>Presentazione standard di PowerPoint</vt:lpstr>
      <vt:lpstr>I 17 obiettivi (SDG) dell’Agenda post 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Occorre promuovere la riforma del pensiero e il risveglio etico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L'Agenda di sviluppo post 2015</dc:title>
  <dc:creator>Utente</dc:creator>
  <cp:lastModifiedBy>Susy</cp:lastModifiedBy>
  <cp:revision>36</cp:revision>
  <dcterms:created xsi:type="dcterms:W3CDTF">2015-12-21T11:01:41Z</dcterms:created>
  <dcterms:modified xsi:type="dcterms:W3CDTF">2016-03-14T22:05:23Z</dcterms:modified>
</cp:coreProperties>
</file>